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1820" y="237804"/>
            <a:ext cx="12623165" cy="1297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767" y="-561362"/>
            <a:ext cx="19834565" cy="2589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76009" y="2477599"/>
            <a:ext cx="8325484" cy="4702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9" Type="http://schemas.openxmlformats.org/officeDocument/2006/relationships/image" Target="../media/image30.png"/><Relationship Id="rId10" Type="http://schemas.openxmlformats.org/officeDocument/2006/relationships/image" Target="../media/image31.jpg"/><Relationship Id="rId11" Type="http://schemas.openxmlformats.org/officeDocument/2006/relationships/image" Target="../media/image32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hyperlink" Target="http://www.github.com/mrdbourke/pytorch-deep-learning" TargetMode="External"/><Relationship Id="rId4" Type="http://schemas.openxmlformats.org/officeDocument/2006/relationships/hyperlink" Target="http://www.github.com/mrdbourke/pytorch-deep-learning/" TargetMode="External"/><Relationship Id="rId5" Type="http://schemas.openxmlformats.org/officeDocument/2006/relationships/image" Target="../media/image4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www.github.com/mrdbourke/pytorch-deep-learning/discussions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3502" y="6504435"/>
            <a:ext cx="5174615" cy="1383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900" spc="-470" b="1">
                <a:latin typeface="Arial"/>
                <a:cs typeface="Arial"/>
              </a:rPr>
              <a:t>W</a:t>
            </a:r>
            <a:r>
              <a:rPr dirty="0" sz="8900" spc="55" b="1">
                <a:latin typeface="Arial"/>
                <a:cs typeface="Arial"/>
              </a:rPr>
              <a:t>o</a:t>
            </a:r>
            <a:r>
              <a:rPr dirty="0" sz="8900" spc="45" b="1">
                <a:latin typeface="Arial"/>
                <a:cs typeface="Arial"/>
              </a:rPr>
              <a:t>r</a:t>
            </a:r>
            <a:r>
              <a:rPr dirty="0" sz="8900" spc="50" b="1">
                <a:latin typeface="Arial"/>
                <a:cs typeface="Arial"/>
              </a:rPr>
              <a:t>k</a:t>
            </a:r>
            <a:r>
              <a:rPr dirty="0" sz="8900" spc="75" b="1">
                <a:latin typeface="Arial"/>
                <a:cs typeface="Arial"/>
              </a:rPr>
              <a:t>f</a:t>
            </a:r>
            <a:r>
              <a:rPr dirty="0" sz="8900" spc="25" b="1">
                <a:latin typeface="Arial"/>
                <a:cs typeface="Arial"/>
              </a:rPr>
              <a:t>l</a:t>
            </a:r>
            <a:r>
              <a:rPr dirty="0" sz="8900" spc="-95" b="1">
                <a:latin typeface="Arial"/>
                <a:cs typeface="Arial"/>
              </a:rPr>
              <a:t>o</a:t>
            </a:r>
            <a:r>
              <a:rPr dirty="0" sz="8900" spc="225" b="1">
                <a:latin typeface="Arial"/>
                <a:cs typeface="Arial"/>
              </a:rPr>
              <a:t>w</a:t>
            </a:r>
            <a:endParaRPr sz="8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323716" y="3288826"/>
            <a:ext cx="9457055" cy="2876550"/>
            <a:chOff x="5323716" y="3288826"/>
            <a:chExt cx="9457055" cy="2876550"/>
          </a:xfrm>
        </p:grpSpPr>
        <p:sp>
          <p:nvSpPr>
            <p:cNvPr id="4" name="object 4" descr=""/>
            <p:cNvSpPr/>
            <p:nvPr/>
          </p:nvSpPr>
          <p:spPr>
            <a:xfrm>
              <a:off x="5323716" y="3288826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6"/>
                  </a:lnTo>
                  <a:lnTo>
                    <a:pt x="193837" y="23006"/>
                  </a:lnTo>
                  <a:lnTo>
                    <a:pt x="148329" y="44260"/>
                  </a:lnTo>
                  <a:lnTo>
                    <a:pt x="107675" y="72787"/>
                  </a:lnTo>
                  <a:lnTo>
                    <a:pt x="72681" y="107781"/>
                  </a:lnTo>
                  <a:lnTo>
                    <a:pt x="44154" y="148435"/>
                  </a:lnTo>
                  <a:lnTo>
                    <a:pt x="22900" y="193942"/>
                  </a:lnTo>
                  <a:lnTo>
                    <a:pt x="6710" y="259255"/>
                  </a:lnTo>
                  <a:lnTo>
                    <a:pt x="2769" y="300714"/>
                  </a:lnTo>
                  <a:lnTo>
                    <a:pt x="745" y="349060"/>
                  </a:lnTo>
                  <a:lnTo>
                    <a:pt x="0" y="405061"/>
                  </a:lnTo>
                  <a:lnTo>
                    <a:pt x="0" y="2471006"/>
                  </a:lnTo>
                  <a:lnTo>
                    <a:pt x="745" y="2527007"/>
                  </a:lnTo>
                  <a:lnTo>
                    <a:pt x="2769" y="2575353"/>
                  </a:lnTo>
                  <a:lnTo>
                    <a:pt x="6710" y="2616812"/>
                  </a:lnTo>
                  <a:lnTo>
                    <a:pt x="22900" y="2682124"/>
                  </a:lnTo>
                  <a:lnTo>
                    <a:pt x="44154" y="2727632"/>
                  </a:lnTo>
                  <a:lnTo>
                    <a:pt x="72681" y="2768286"/>
                  </a:lnTo>
                  <a:lnTo>
                    <a:pt x="107675" y="2803279"/>
                  </a:lnTo>
                  <a:lnTo>
                    <a:pt x="148329" y="2831807"/>
                  </a:lnTo>
                  <a:lnTo>
                    <a:pt x="193837" y="2853061"/>
                  </a:lnTo>
                  <a:lnTo>
                    <a:pt x="259149" y="2869251"/>
                  </a:lnTo>
                  <a:lnTo>
                    <a:pt x="300607" y="2873192"/>
                  </a:lnTo>
                  <a:lnTo>
                    <a:pt x="348954" y="2875216"/>
                  </a:lnTo>
                  <a:lnTo>
                    <a:pt x="404954" y="2875961"/>
                  </a:lnTo>
                  <a:lnTo>
                    <a:pt x="469374" y="2876068"/>
                  </a:lnTo>
                  <a:lnTo>
                    <a:pt x="8987293" y="2876068"/>
                  </a:lnTo>
                  <a:lnTo>
                    <a:pt x="9051711" y="2875961"/>
                  </a:lnTo>
                  <a:lnTo>
                    <a:pt x="9107712" y="2875216"/>
                  </a:lnTo>
                  <a:lnTo>
                    <a:pt x="9156060" y="2873192"/>
                  </a:lnTo>
                  <a:lnTo>
                    <a:pt x="9197519" y="2869251"/>
                  </a:lnTo>
                  <a:lnTo>
                    <a:pt x="9262834" y="2853061"/>
                  </a:lnTo>
                  <a:lnTo>
                    <a:pt x="9308341" y="2831807"/>
                  </a:lnTo>
                  <a:lnTo>
                    <a:pt x="9348994" y="2803279"/>
                  </a:lnTo>
                  <a:lnTo>
                    <a:pt x="9383987" y="2768286"/>
                  </a:lnTo>
                  <a:lnTo>
                    <a:pt x="9412515" y="2727632"/>
                  </a:lnTo>
                  <a:lnTo>
                    <a:pt x="9433771" y="2682124"/>
                  </a:lnTo>
                  <a:lnTo>
                    <a:pt x="9449960" y="2616812"/>
                  </a:lnTo>
                  <a:lnTo>
                    <a:pt x="9453900" y="2575353"/>
                  </a:lnTo>
                  <a:lnTo>
                    <a:pt x="9455924" y="2527007"/>
                  </a:lnTo>
                  <a:lnTo>
                    <a:pt x="9456669" y="2471006"/>
                  </a:lnTo>
                  <a:lnTo>
                    <a:pt x="9456669" y="405061"/>
                  </a:lnTo>
                  <a:lnTo>
                    <a:pt x="9455924" y="349060"/>
                  </a:lnTo>
                  <a:lnTo>
                    <a:pt x="9453900" y="300714"/>
                  </a:lnTo>
                  <a:lnTo>
                    <a:pt x="9449960" y="259255"/>
                  </a:lnTo>
                  <a:lnTo>
                    <a:pt x="9433771" y="193942"/>
                  </a:lnTo>
                  <a:lnTo>
                    <a:pt x="9412515" y="148435"/>
                  </a:lnTo>
                  <a:lnTo>
                    <a:pt x="9383987" y="107781"/>
                  </a:lnTo>
                  <a:lnTo>
                    <a:pt x="9348994" y="72787"/>
                  </a:lnTo>
                  <a:lnTo>
                    <a:pt x="9308341" y="44260"/>
                  </a:lnTo>
                  <a:lnTo>
                    <a:pt x="9262834" y="23006"/>
                  </a:lnTo>
                  <a:lnTo>
                    <a:pt x="9197519" y="6816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3734839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9657" y="2071811"/>
            <a:ext cx="19084925" cy="6629400"/>
            <a:chOff x="509657" y="2071811"/>
            <a:chExt cx="19084925" cy="6629400"/>
          </a:xfrm>
        </p:grpSpPr>
        <p:sp>
          <p:nvSpPr>
            <p:cNvPr id="3" name="object 3" descr=""/>
            <p:cNvSpPr/>
            <p:nvPr/>
          </p:nvSpPr>
          <p:spPr>
            <a:xfrm>
              <a:off x="509657" y="2071811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187629" y="1596"/>
                  </a:lnTo>
                  <a:lnTo>
                    <a:pt x="1075258" y="4381"/>
                  </a:lnTo>
                  <a:lnTo>
                    <a:pt x="1023110" y="6539"/>
                  </a:lnTo>
                  <a:lnTo>
                    <a:pt x="973532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1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2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2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1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5" y="6601072"/>
                  </a:lnTo>
                  <a:lnTo>
                    <a:pt x="839301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2" y="6619823"/>
                  </a:lnTo>
                  <a:lnTo>
                    <a:pt x="1023110" y="6622594"/>
                  </a:lnTo>
                  <a:lnTo>
                    <a:pt x="1075258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637534" y="6629121"/>
                  </a:lnTo>
                  <a:lnTo>
                    <a:pt x="17707028" y="6629032"/>
                  </a:lnTo>
                  <a:lnTo>
                    <a:pt x="17773402" y="6628789"/>
                  </a:lnTo>
                  <a:lnTo>
                    <a:pt x="17836747" y="6628316"/>
                  </a:lnTo>
                  <a:lnTo>
                    <a:pt x="17954717" y="6626375"/>
                  </a:lnTo>
                  <a:lnTo>
                    <a:pt x="18009526" y="6624753"/>
                  </a:lnTo>
                  <a:lnTo>
                    <a:pt x="18061674" y="6622594"/>
                  </a:lnTo>
                  <a:lnTo>
                    <a:pt x="18111251" y="6619823"/>
                  </a:lnTo>
                  <a:lnTo>
                    <a:pt x="18158350" y="6616361"/>
                  </a:lnTo>
                  <a:lnTo>
                    <a:pt x="18203063" y="6612133"/>
                  </a:lnTo>
                  <a:lnTo>
                    <a:pt x="18245482" y="6607063"/>
                  </a:lnTo>
                  <a:lnTo>
                    <a:pt x="18285698" y="6601072"/>
                  </a:lnTo>
                  <a:lnTo>
                    <a:pt x="18323802" y="6594086"/>
                  </a:lnTo>
                  <a:lnTo>
                    <a:pt x="18394046" y="6576817"/>
                  </a:lnTo>
                  <a:lnTo>
                    <a:pt x="18456947" y="6554644"/>
                  </a:lnTo>
                  <a:lnTo>
                    <a:pt x="18504522" y="6535826"/>
                  </a:lnTo>
                  <a:lnTo>
                    <a:pt x="18550738" y="6514534"/>
                  </a:lnTo>
                  <a:lnTo>
                    <a:pt x="18595514" y="6490846"/>
                  </a:lnTo>
                  <a:lnTo>
                    <a:pt x="18638772" y="6464843"/>
                  </a:lnTo>
                  <a:lnTo>
                    <a:pt x="18680431" y="6436604"/>
                  </a:lnTo>
                  <a:lnTo>
                    <a:pt x="18720412" y="6406209"/>
                  </a:lnTo>
                  <a:lnTo>
                    <a:pt x="18758635" y="6373737"/>
                  </a:lnTo>
                  <a:lnTo>
                    <a:pt x="18795021" y="6339268"/>
                  </a:lnTo>
                  <a:lnTo>
                    <a:pt x="18829489" y="6302882"/>
                  </a:lnTo>
                  <a:lnTo>
                    <a:pt x="18861961" y="6264659"/>
                  </a:lnTo>
                  <a:lnTo>
                    <a:pt x="18892356" y="6224678"/>
                  </a:lnTo>
                  <a:lnTo>
                    <a:pt x="18920595" y="6183018"/>
                  </a:lnTo>
                  <a:lnTo>
                    <a:pt x="18946598" y="6139761"/>
                  </a:lnTo>
                  <a:lnTo>
                    <a:pt x="18970286" y="6094985"/>
                  </a:lnTo>
                  <a:lnTo>
                    <a:pt x="18991579" y="6048769"/>
                  </a:lnTo>
                  <a:lnTo>
                    <a:pt x="19010396" y="6001195"/>
                  </a:lnTo>
                  <a:lnTo>
                    <a:pt x="19032570" y="5938294"/>
                  </a:lnTo>
                  <a:lnTo>
                    <a:pt x="19049838" y="5868050"/>
                  </a:lnTo>
                  <a:lnTo>
                    <a:pt x="19056825" y="5829945"/>
                  </a:lnTo>
                  <a:lnTo>
                    <a:pt x="19062815" y="5789729"/>
                  </a:lnTo>
                  <a:lnTo>
                    <a:pt x="19067886" y="5747311"/>
                  </a:lnTo>
                  <a:lnTo>
                    <a:pt x="19072114" y="5702598"/>
                  </a:lnTo>
                  <a:lnTo>
                    <a:pt x="19075575" y="5655498"/>
                  </a:lnTo>
                  <a:lnTo>
                    <a:pt x="19078347" y="5605921"/>
                  </a:lnTo>
                  <a:lnTo>
                    <a:pt x="19080505" y="5553773"/>
                  </a:lnTo>
                  <a:lnTo>
                    <a:pt x="19082127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1" y="5317649"/>
                  </a:lnTo>
                  <a:lnTo>
                    <a:pt x="19084784" y="5251275"/>
                  </a:lnTo>
                  <a:lnTo>
                    <a:pt x="19084784" y="1377857"/>
                  </a:lnTo>
                  <a:lnTo>
                    <a:pt x="19084541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7" y="1130169"/>
                  </a:lnTo>
                  <a:lnTo>
                    <a:pt x="19080505" y="1075360"/>
                  </a:lnTo>
                  <a:lnTo>
                    <a:pt x="19078347" y="1023212"/>
                  </a:lnTo>
                  <a:lnTo>
                    <a:pt x="19075575" y="973635"/>
                  </a:lnTo>
                  <a:lnTo>
                    <a:pt x="19072114" y="926535"/>
                  </a:lnTo>
                  <a:lnTo>
                    <a:pt x="19067886" y="881822"/>
                  </a:lnTo>
                  <a:lnTo>
                    <a:pt x="19062815" y="839404"/>
                  </a:lnTo>
                  <a:lnTo>
                    <a:pt x="19056825" y="799188"/>
                  </a:lnTo>
                  <a:lnTo>
                    <a:pt x="19049838" y="761083"/>
                  </a:lnTo>
                  <a:lnTo>
                    <a:pt x="19032570" y="690840"/>
                  </a:lnTo>
                  <a:lnTo>
                    <a:pt x="19010396" y="627938"/>
                  </a:lnTo>
                  <a:lnTo>
                    <a:pt x="18991579" y="580364"/>
                  </a:lnTo>
                  <a:lnTo>
                    <a:pt x="18970286" y="534149"/>
                  </a:lnTo>
                  <a:lnTo>
                    <a:pt x="18946598" y="489372"/>
                  </a:lnTo>
                  <a:lnTo>
                    <a:pt x="18920595" y="446115"/>
                  </a:lnTo>
                  <a:lnTo>
                    <a:pt x="18892356" y="404456"/>
                  </a:lnTo>
                  <a:lnTo>
                    <a:pt x="18861961" y="364475"/>
                  </a:lnTo>
                  <a:lnTo>
                    <a:pt x="18829489" y="326251"/>
                  </a:lnTo>
                  <a:lnTo>
                    <a:pt x="18795021" y="289865"/>
                  </a:lnTo>
                  <a:lnTo>
                    <a:pt x="18758635" y="255397"/>
                  </a:lnTo>
                  <a:lnTo>
                    <a:pt x="18720412" y="222925"/>
                  </a:lnTo>
                  <a:lnTo>
                    <a:pt x="18680431" y="192529"/>
                  </a:lnTo>
                  <a:lnTo>
                    <a:pt x="18638772" y="164290"/>
                  </a:lnTo>
                  <a:lnTo>
                    <a:pt x="18595514" y="138287"/>
                  </a:lnTo>
                  <a:lnTo>
                    <a:pt x="18550738" y="114599"/>
                  </a:lnTo>
                  <a:lnTo>
                    <a:pt x="18504522" y="93307"/>
                  </a:lnTo>
                  <a:lnTo>
                    <a:pt x="18456947" y="74489"/>
                  </a:lnTo>
                  <a:lnTo>
                    <a:pt x="18394046" y="52316"/>
                  </a:lnTo>
                  <a:lnTo>
                    <a:pt x="18323802" y="35048"/>
                  </a:lnTo>
                  <a:lnTo>
                    <a:pt x="18285698" y="28061"/>
                  </a:lnTo>
                  <a:lnTo>
                    <a:pt x="18245482" y="22071"/>
                  </a:lnTo>
                  <a:lnTo>
                    <a:pt x="18203063" y="17000"/>
                  </a:lnTo>
                  <a:lnTo>
                    <a:pt x="18158350" y="12772"/>
                  </a:lnTo>
                  <a:lnTo>
                    <a:pt x="18111251" y="9311"/>
                  </a:lnTo>
                  <a:lnTo>
                    <a:pt x="18061674" y="6539"/>
                  </a:lnTo>
                  <a:lnTo>
                    <a:pt x="18009526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2" y="2545418"/>
              <a:ext cx="18433868" cy="57010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1663" y="2692499"/>
              <a:ext cx="2874645" cy="3397250"/>
            </a:xfrm>
            <a:custGeom>
              <a:avLst/>
              <a:gdLst/>
              <a:ahLst/>
              <a:cxnLst/>
              <a:rect l="l" t="t" r="r" b="b"/>
              <a:pathLst>
                <a:path w="2874645" h="3397250">
                  <a:moveTo>
                    <a:pt x="588067" y="3396720"/>
                  </a:moveTo>
                  <a:lnTo>
                    <a:pt x="2285996" y="3396720"/>
                  </a:lnTo>
                  <a:lnTo>
                    <a:pt x="2355828" y="3396636"/>
                  </a:lnTo>
                  <a:lnTo>
                    <a:pt x="2417812" y="3396048"/>
                  </a:lnTo>
                  <a:lnTo>
                    <a:pt x="2472551" y="3394452"/>
                  </a:lnTo>
                  <a:lnTo>
                    <a:pt x="2520648" y="3391343"/>
                  </a:lnTo>
                  <a:lnTo>
                    <a:pt x="2562709" y="3386218"/>
                  </a:lnTo>
                  <a:lnTo>
                    <a:pt x="2631132" y="3367902"/>
                  </a:lnTo>
                  <a:lnTo>
                    <a:pt x="2679029" y="3346376"/>
                  </a:lnTo>
                  <a:lnTo>
                    <a:pt x="2722821" y="3318407"/>
                  </a:lnTo>
                  <a:lnTo>
                    <a:pt x="2761923" y="3284579"/>
                  </a:lnTo>
                  <a:lnTo>
                    <a:pt x="2795751" y="3245477"/>
                  </a:lnTo>
                  <a:lnTo>
                    <a:pt x="2823720" y="3201685"/>
                  </a:lnTo>
                  <a:lnTo>
                    <a:pt x="2845246" y="3153788"/>
                  </a:lnTo>
                  <a:lnTo>
                    <a:pt x="2863561" y="3085365"/>
                  </a:lnTo>
                  <a:lnTo>
                    <a:pt x="2868686" y="3043305"/>
                  </a:lnTo>
                  <a:lnTo>
                    <a:pt x="2871794" y="2995207"/>
                  </a:lnTo>
                  <a:lnTo>
                    <a:pt x="2873391" y="2940469"/>
                  </a:lnTo>
                  <a:lnTo>
                    <a:pt x="2873979" y="2878485"/>
                  </a:lnTo>
                  <a:lnTo>
                    <a:pt x="2874063" y="2808653"/>
                  </a:lnTo>
                  <a:lnTo>
                    <a:pt x="2874063" y="588067"/>
                  </a:lnTo>
                  <a:lnTo>
                    <a:pt x="2873979" y="518234"/>
                  </a:lnTo>
                  <a:lnTo>
                    <a:pt x="2873391" y="456251"/>
                  </a:lnTo>
                  <a:lnTo>
                    <a:pt x="2871794" y="401512"/>
                  </a:lnTo>
                  <a:lnTo>
                    <a:pt x="2868686" y="353415"/>
                  </a:lnTo>
                  <a:lnTo>
                    <a:pt x="2863561" y="311354"/>
                  </a:lnTo>
                  <a:lnTo>
                    <a:pt x="2845246" y="242931"/>
                  </a:lnTo>
                  <a:lnTo>
                    <a:pt x="2823720" y="195034"/>
                  </a:lnTo>
                  <a:lnTo>
                    <a:pt x="2795751" y="151242"/>
                  </a:lnTo>
                  <a:lnTo>
                    <a:pt x="2761923" y="112140"/>
                  </a:lnTo>
                  <a:lnTo>
                    <a:pt x="2722821" y="78312"/>
                  </a:lnTo>
                  <a:lnTo>
                    <a:pt x="2679029" y="50343"/>
                  </a:lnTo>
                  <a:lnTo>
                    <a:pt x="2631132" y="28817"/>
                  </a:lnTo>
                  <a:lnTo>
                    <a:pt x="2562709" y="10502"/>
                  </a:lnTo>
                  <a:lnTo>
                    <a:pt x="2520648" y="5377"/>
                  </a:lnTo>
                  <a:lnTo>
                    <a:pt x="2472551" y="2268"/>
                  </a:lnTo>
                  <a:lnTo>
                    <a:pt x="2417812" y="672"/>
                  </a:lnTo>
                  <a:lnTo>
                    <a:pt x="2355828" y="84"/>
                  </a:lnTo>
                  <a:lnTo>
                    <a:pt x="2285996" y="0"/>
                  </a:lnTo>
                  <a:lnTo>
                    <a:pt x="588067" y="0"/>
                  </a:lnTo>
                  <a:lnTo>
                    <a:pt x="518234" y="84"/>
                  </a:lnTo>
                  <a:lnTo>
                    <a:pt x="456251" y="672"/>
                  </a:lnTo>
                  <a:lnTo>
                    <a:pt x="401512" y="2268"/>
                  </a:lnTo>
                  <a:lnTo>
                    <a:pt x="353415" y="5377"/>
                  </a:lnTo>
                  <a:lnTo>
                    <a:pt x="311354" y="10502"/>
                  </a:lnTo>
                  <a:lnTo>
                    <a:pt x="242931" y="28817"/>
                  </a:lnTo>
                  <a:lnTo>
                    <a:pt x="195034" y="50343"/>
                  </a:lnTo>
                  <a:lnTo>
                    <a:pt x="151242" y="78312"/>
                  </a:lnTo>
                  <a:lnTo>
                    <a:pt x="112140" y="112140"/>
                  </a:lnTo>
                  <a:lnTo>
                    <a:pt x="78312" y="151242"/>
                  </a:lnTo>
                  <a:lnTo>
                    <a:pt x="50343" y="195034"/>
                  </a:lnTo>
                  <a:lnTo>
                    <a:pt x="28817" y="242931"/>
                  </a:lnTo>
                  <a:lnTo>
                    <a:pt x="10502" y="311354"/>
                  </a:lnTo>
                  <a:lnTo>
                    <a:pt x="5377" y="353415"/>
                  </a:lnTo>
                  <a:lnTo>
                    <a:pt x="2268" y="401512"/>
                  </a:lnTo>
                  <a:lnTo>
                    <a:pt x="672" y="456251"/>
                  </a:lnTo>
                  <a:lnTo>
                    <a:pt x="84" y="518234"/>
                  </a:lnTo>
                  <a:lnTo>
                    <a:pt x="0" y="588067"/>
                  </a:lnTo>
                  <a:lnTo>
                    <a:pt x="0" y="2808653"/>
                  </a:lnTo>
                  <a:lnTo>
                    <a:pt x="84" y="2878485"/>
                  </a:lnTo>
                  <a:lnTo>
                    <a:pt x="672" y="2940469"/>
                  </a:lnTo>
                  <a:lnTo>
                    <a:pt x="2268" y="2995207"/>
                  </a:lnTo>
                  <a:lnTo>
                    <a:pt x="5377" y="3043305"/>
                  </a:lnTo>
                  <a:lnTo>
                    <a:pt x="10502" y="3085365"/>
                  </a:lnTo>
                  <a:lnTo>
                    <a:pt x="28817" y="3153788"/>
                  </a:lnTo>
                  <a:lnTo>
                    <a:pt x="50343" y="3201685"/>
                  </a:lnTo>
                  <a:lnTo>
                    <a:pt x="78312" y="3245477"/>
                  </a:lnTo>
                  <a:lnTo>
                    <a:pt x="112140" y="3284579"/>
                  </a:lnTo>
                  <a:lnTo>
                    <a:pt x="151242" y="3318407"/>
                  </a:lnTo>
                  <a:lnTo>
                    <a:pt x="195034" y="3346376"/>
                  </a:lnTo>
                  <a:lnTo>
                    <a:pt x="242931" y="3367902"/>
                  </a:lnTo>
                  <a:lnTo>
                    <a:pt x="311354" y="3386218"/>
                  </a:lnTo>
                  <a:lnTo>
                    <a:pt x="353415" y="3391343"/>
                  </a:lnTo>
                  <a:lnTo>
                    <a:pt x="401512" y="3394452"/>
                  </a:lnTo>
                  <a:lnTo>
                    <a:pt x="456251" y="3396048"/>
                  </a:lnTo>
                  <a:lnTo>
                    <a:pt x="518234" y="3396636"/>
                  </a:lnTo>
                  <a:lnTo>
                    <a:pt x="588067" y="339672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5967" y="2226516"/>
              <a:ext cx="649605" cy="389255"/>
            </a:xfrm>
            <a:custGeom>
              <a:avLst/>
              <a:gdLst/>
              <a:ahLst/>
              <a:cxnLst/>
              <a:rect l="l" t="t" r="r" b="b"/>
              <a:pathLst>
                <a:path w="649605" h="389255">
                  <a:moveTo>
                    <a:pt x="0" y="389028"/>
                  </a:moveTo>
                  <a:lnTo>
                    <a:pt x="640125" y="5382"/>
                  </a:lnTo>
                  <a:lnTo>
                    <a:pt x="64910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40257" y="2180224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4" h="95250">
                  <a:moveTo>
                    <a:pt x="112058" y="0"/>
                  </a:moveTo>
                  <a:lnTo>
                    <a:pt x="0" y="8564"/>
                  </a:lnTo>
                  <a:lnTo>
                    <a:pt x="51674" y="94785"/>
                  </a:lnTo>
                  <a:lnTo>
                    <a:pt x="112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94958" y="7544337"/>
              <a:ext cx="1183640" cy="392430"/>
            </a:xfrm>
            <a:custGeom>
              <a:avLst/>
              <a:gdLst/>
              <a:ahLst/>
              <a:cxnLst/>
              <a:rect l="l" t="t" r="r" b="b"/>
              <a:pathLst>
                <a:path w="1183639" h="392429">
                  <a:moveTo>
                    <a:pt x="157837" y="0"/>
                  </a:moveTo>
                  <a:lnTo>
                    <a:pt x="1025422" y="0"/>
                  </a:lnTo>
                  <a:lnTo>
                    <a:pt x="1056830" y="120"/>
                  </a:lnTo>
                  <a:lnTo>
                    <a:pt x="1102280" y="3263"/>
                  </a:lnTo>
                  <a:lnTo>
                    <a:pt x="1153161" y="30098"/>
                  </a:lnTo>
                  <a:lnTo>
                    <a:pt x="1175524" y="65202"/>
                  </a:lnTo>
                  <a:lnTo>
                    <a:pt x="1183138" y="126428"/>
                  </a:lnTo>
                  <a:lnTo>
                    <a:pt x="1183259" y="157837"/>
                  </a:lnTo>
                  <a:lnTo>
                    <a:pt x="1183259" y="234166"/>
                  </a:lnTo>
                  <a:lnTo>
                    <a:pt x="1182292" y="290905"/>
                  </a:lnTo>
                  <a:lnTo>
                    <a:pt x="1166200" y="345680"/>
                  </a:lnTo>
                  <a:lnTo>
                    <a:pt x="1136936" y="374944"/>
                  </a:lnTo>
                  <a:lnTo>
                    <a:pt x="1082160" y="391036"/>
                  </a:lnTo>
                  <a:lnTo>
                    <a:pt x="1025422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91738" y="8036331"/>
              <a:ext cx="1840230" cy="620395"/>
            </a:xfrm>
            <a:custGeom>
              <a:avLst/>
              <a:gdLst/>
              <a:ahLst/>
              <a:cxnLst/>
              <a:rect l="l" t="t" r="r" b="b"/>
              <a:pathLst>
                <a:path w="1840229" h="620395">
                  <a:moveTo>
                    <a:pt x="1839679" y="0"/>
                  </a:moveTo>
                  <a:lnTo>
                    <a:pt x="9921" y="616988"/>
                  </a:lnTo>
                  <a:lnTo>
                    <a:pt x="0" y="62033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06408" y="8605693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60" h="95250">
                  <a:moveTo>
                    <a:pt x="79192" y="0"/>
                  </a:moveTo>
                  <a:lnTo>
                    <a:pt x="0" y="79744"/>
                  </a:lnTo>
                  <a:lnTo>
                    <a:pt x="111310" y="95250"/>
                  </a:lnTo>
                  <a:lnTo>
                    <a:pt x="79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79008" y="2746045"/>
              <a:ext cx="2874645" cy="3289935"/>
            </a:xfrm>
            <a:custGeom>
              <a:avLst/>
              <a:gdLst/>
              <a:ahLst/>
              <a:cxnLst/>
              <a:rect l="l" t="t" r="r" b="b"/>
              <a:pathLst>
                <a:path w="2874645" h="3289935">
                  <a:moveTo>
                    <a:pt x="486284" y="0"/>
                  </a:moveTo>
                  <a:lnTo>
                    <a:pt x="2387779" y="0"/>
                  </a:lnTo>
                  <a:lnTo>
                    <a:pt x="2454504" y="110"/>
                  </a:lnTo>
                  <a:lnTo>
                    <a:pt x="2512509" y="882"/>
                  </a:lnTo>
                  <a:lnTo>
                    <a:pt x="2562586" y="2978"/>
                  </a:lnTo>
                  <a:lnTo>
                    <a:pt x="2605528" y="7060"/>
                  </a:lnTo>
                  <a:lnTo>
                    <a:pt x="2673179" y="23830"/>
                  </a:lnTo>
                  <a:lnTo>
                    <a:pt x="2720315" y="45844"/>
                  </a:lnTo>
                  <a:lnTo>
                    <a:pt x="2762424" y="75393"/>
                  </a:lnTo>
                  <a:lnTo>
                    <a:pt x="2798670" y="111639"/>
                  </a:lnTo>
                  <a:lnTo>
                    <a:pt x="2828218" y="153748"/>
                  </a:lnTo>
                  <a:lnTo>
                    <a:pt x="2850233" y="200884"/>
                  </a:lnTo>
                  <a:lnTo>
                    <a:pt x="2867002" y="268534"/>
                  </a:lnTo>
                  <a:lnTo>
                    <a:pt x="2871084" y="311476"/>
                  </a:lnTo>
                  <a:lnTo>
                    <a:pt x="2873180" y="361553"/>
                  </a:lnTo>
                  <a:lnTo>
                    <a:pt x="2873952" y="419558"/>
                  </a:lnTo>
                  <a:lnTo>
                    <a:pt x="2874063" y="486284"/>
                  </a:lnTo>
                  <a:lnTo>
                    <a:pt x="2874063" y="2803345"/>
                  </a:lnTo>
                  <a:lnTo>
                    <a:pt x="2873952" y="2870070"/>
                  </a:lnTo>
                  <a:lnTo>
                    <a:pt x="2873180" y="2928075"/>
                  </a:lnTo>
                  <a:lnTo>
                    <a:pt x="2871084" y="2978152"/>
                  </a:lnTo>
                  <a:lnTo>
                    <a:pt x="2867002" y="3021094"/>
                  </a:lnTo>
                  <a:lnTo>
                    <a:pt x="2850233" y="3088744"/>
                  </a:lnTo>
                  <a:lnTo>
                    <a:pt x="2828218" y="3135880"/>
                  </a:lnTo>
                  <a:lnTo>
                    <a:pt x="2798670" y="3177989"/>
                  </a:lnTo>
                  <a:lnTo>
                    <a:pt x="2762424" y="3214235"/>
                  </a:lnTo>
                  <a:lnTo>
                    <a:pt x="2720315" y="3243783"/>
                  </a:lnTo>
                  <a:lnTo>
                    <a:pt x="2673179" y="3265798"/>
                  </a:lnTo>
                  <a:lnTo>
                    <a:pt x="2605528" y="3282567"/>
                  </a:lnTo>
                  <a:lnTo>
                    <a:pt x="2562586" y="3286649"/>
                  </a:lnTo>
                  <a:lnTo>
                    <a:pt x="2512509" y="3288746"/>
                  </a:lnTo>
                  <a:lnTo>
                    <a:pt x="2454504" y="3289518"/>
                  </a:lnTo>
                  <a:lnTo>
                    <a:pt x="2387779" y="3289628"/>
                  </a:lnTo>
                  <a:lnTo>
                    <a:pt x="486284" y="3289628"/>
                  </a:lnTo>
                  <a:lnTo>
                    <a:pt x="419558" y="3289518"/>
                  </a:lnTo>
                  <a:lnTo>
                    <a:pt x="361553" y="3288746"/>
                  </a:lnTo>
                  <a:lnTo>
                    <a:pt x="311476" y="3286649"/>
                  </a:lnTo>
                  <a:lnTo>
                    <a:pt x="268534" y="3282567"/>
                  </a:lnTo>
                  <a:lnTo>
                    <a:pt x="200884" y="3265798"/>
                  </a:lnTo>
                  <a:lnTo>
                    <a:pt x="153748" y="3243783"/>
                  </a:lnTo>
                  <a:lnTo>
                    <a:pt x="111639" y="3214235"/>
                  </a:lnTo>
                  <a:lnTo>
                    <a:pt x="75393" y="3177989"/>
                  </a:lnTo>
                  <a:lnTo>
                    <a:pt x="45844" y="3135880"/>
                  </a:lnTo>
                  <a:lnTo>
                    <a:pt x="23830" y="3088744"/>
                  </a:lnTo>
                  <a:lnTo>
                    <a:pt x="7060" y="3021094"/>
                  </a:lnTo>
                  <a:lnTo>
                    <a:pt x="2978" y="2978152"/>
                  </a:lnTo>
                  <a:lnTo>
                    <a:pt x="882" y="2928075"/>
                  </a:lnTo>
                  <a:lnTo>
                    <a:pt x="110" y="2870070"/>
                  </a:lnTo>
                  <a:lnTo>
                    <a:pt x="0" y="2803345"/>
                  </a:lnTo>
                  <a:lnTo>
                    <a:pt x="0" y="486284"/>
                  </a:lnTo>
                  <a:lnTo>
                    <a:pt x="110" y="419558"/>
                  </a:lnTo>
                  <a:lnTo>
                    <a:pt x="882" y="361553"/>
                  </a:lnTo>
                  <a:lnTo>
                    <a:pt x="2978" y="311476"/>
                  </a:lnTo>
                  <a:lnTo>
                    <a:pt x="7060" y="268534"/>
                  </a:lnTo>
                  <a:lnTo>
                    <a:pt x="23830" y="200884"/>
                  </a:lnTo>
                  <a:lnTo>
                    <a:pt x="45844" y="153748"/>
                  </a:lnTo>
                  <a:lnTo>
                    <a:pt x="75393" y="111639"/>
                  </a:lnTo>
                  <a:lnTo>
                    <a:pt x="111639" y="75393"/>
                  </a:lnTo>
                  <a:lnTo>
                    <a:pt x="153748" y="45844"/>
                  </a:lnTo>
                  <a:lnTo>
                    <a:pt x="200884" y="23830"/>
                  </a:lnTo>
                  <a:lnTo>
                    <a:pt x="268534" y="7060"/>
                  </a:lnTo>
                  <a:lnTo>
                    <a:pt x="311476" y="2978"/>
                  </a:lnTo>
                  <a:lnTo>
                    <a:pt x="361553" y="882"/>
                  </a:lnTo>
                  <a:lnTo>
                    <a:pt x="419558" y="110"/>
                  </a:lnTo>
                  <a:lnTo>
                    <a:pt x="48628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96036" y="6216587"/>
              <a:ext cx="611505" cy="2309495"/>
            </a:xfrm>
            <a:custGeom>
              <a:avLst/>
              <a:gdLst/>
              <a:ahLst/>
              <a:cxnLst/>
              <a:rect l="l" t="t" r="r" b="b"/>
              <a:pathLst>
                <a:path w="611504" h="2309495">
                  <a:moveTo>
                    <a:pt x="0" y="0"/>
                  </a:moveTo>
                  <a:lnTo>
                    <a:pt x="608607" y="2298917"/>
                  </a:lnTo>
                  <a:lnTo>
                    <a:pt x="611287" y="23090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56057" y="8502642"/>
              <a:ext cx="97790" cy="110489"/>
            </a:xfrm>
            <a:custGeom>
              <a:avLst/>
              <a:gdLst/>
              <a:ahLst/>
              <a:cxnLst/>
              <a:rect l="l" t="t" r="r" b="b"/>
              <a:pathLst>
                <a:path w="97789" h="110490">
                  <a:moveTo>
                    <a:pt x="97172" y="0"/>
                  </a:moveTo>
                  <a:lnTo>
                    <a:pt x="0" y="25724"/>
                  </a:lnTo>
                  <a:lnTo>
                    <a:pt x="74311" y="110035"/>
                  </a:lnTo>
                  <a:lnTo>
                    <a:pt x="97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092208" y="2806203"/>
              <a:ext cx="3054985" cy="2682875"/>
            </a:xfrm>
            <a:custGeom>
              <a:avLst/>
              <a:gdLst/>
              <a:ahLst/>
              <a:cxnLst/>
              <a:rect l="l" t="t" r="r" b="b"/>
              <a:pathLst>
                <a:path w="3054984" h="2682875">
                  <a:moveTo>
                    <a:pt x="392201" y="0"/>
                  </a:moveTo>
                  <a:lnTo>
                    <a:pt x="2662413" y="0"/>
                  </a:lnTo>
                  <a:lnTo>
                    <a:pt x="2726127" y="153"/>
                  </a:lnTo>
                  <a:lnTo>
                    <a:pt x="2779897" y="1230"/>
                  </a:lnTo>
                  <a:lnTo>
                    <a:pt x="2824829" y="4151"/>
                  </a:lnTo>
                  <a:lnTo>
                    <a:pt x="2892594" y="19219"/>
                  </a:lnTo>
                  <a:lnTo>
                    <a:pt x="2939508" y="42389"/>
                  </a:lnTo>
                  <a:lnTo>
                    <a:pt x="2979823" y="74790"/>
                  </a:lnTo>
                  <a:lnTo>
                    <a:pt x="3012224" y="115105"/>
                  </a:lnTo>
                  <a:lnTo>
                    <a:pt x="3035394" y="162018"/>
                  </a:lnTo>
                  <a:lnTo>
                    <a:pt x="3050462" y="229784"/>
                  </a:lnTo>
                  <a:lnTo>
                    <a:pt x="3053383" y="274716"/>
                  </a:lnTo>
                  <a:lnTo>
                    <a:pt x="3054460" y="328486"/>
                  </a:lnTo>
                  <a:lnTo>
                    <a:pt x="3054613" y="392201"/>
                  </a:lnTo>
                  <a:lnTo>
                    <a:pt x="3054613" y="2290501"/>
                  </a:lnTo>
                  <a:lnTo>
                    <a:pt x="3054460" y="2354216"/>
                  </a:lnTo>
                  <a:lnTo>
                    <a:pt x="3053383" y="2407986"/>
                  </a:lnTo>
                  <a:lnTo>
                    <a:pt x="3050462" y="2452918"/>
                  </a:lnTo>
                  <a:lnTo>
                    <a:pt x="3035394" y="2520683"/>
                  </a:lnTo>
                  <a:lnTo>
                    <a:pt x="3012224" y="2567597"/>
                  </a:lnTo>
                  <a:lnTo>
                    <a:pt x="2979823" y="2607912"/>
                  </a:lnTo>
                  <a:lnTo>
                    <a:pt x="2939508" y="2640312"/>
                  </a:lnTo>
                  <a:lnTo>
                    <a:pt x="2892594" y="2663483"/>
                  </a:lnTo>
                  <a:lnTo>
                    <a:pt x="2824829" y="2678551"/>
                  </a:lnTo>
                  <a:lnTo>
                    <a:pt x="2779897" y="2681472"/>
                  </a:lnTo>
                  <a:lnTo>
                    <a:pt x="2726127" y="2682548"/>
                  </a:lnTo>
                  <a:lnTo>
                    <a:pt x="2662413" y="2682702"/>
                  </a:lnTo>
                  <a:lnTo>
                    <a:pt x="392201" y="2682702"/>
                  </a:lnTo>
                  <a:lnTo>
                    <a:pt x="328486" y="2682548"/>
                  </a:lnTo>
                  <a:lnTo>
                    <a:pt x="274716" y="2681472"/>
                  </a:lnTo>
                  <a:lnTo>
                    <a:pt x="229784" y="2678551"/>
                  </a:lnTo>
                  <a:lnTo>
                    <a:pt x="162018" y="2663483"/>
                  </a:lnTo>
                  <a:lnTo>
                    <a:pt x="115105" y="2640312"/>
                  </a:lnTo>
                  <a:lnTo>
                    <a:pt x="74790" y="2607912"/>
                  </a:lnTo>
                  <a:lnTo>
                    <a:pt x="42389" y="2567597"/>
                  </a:lnTo>
                  <a:lnTo>
                    <a:pt x="19219" y="2520683"/>
                  </a:lnTo>
                  <a:lnTo>
                    <a:pt x="4151" y="2452918"/>
                  </a:lnTo>
                  <a:lnTo>
                    <a:pt x="1230" y="2407986"/>
                  </a:lnTo>
                  <a:lnTo>
                    <a:pt x="153" y="2354216"/>
                  </a:lnTo>
                  <a:lnTo>
                    <a:pt x="0" y="2290501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61952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w="0"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569260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262486" y="2806203"/>
              <a:ext cx="2874645" cy="2961640"/>
            </a:xfrm>
            <a:custGeom>
              <a:avLst/>
              <a:gdLst/>
              <a:ahLst/>
              <a:cxnLst/>
              <a:rect l="l" t="t" r="r" b="b"/>
              <a:pathLst>
                <a:path w="2874644" h="2961640">
                  <a:moveTo>
                    <a:pt x="392201" y="0"/>
                  </a:moveTo>
                  <a:lnTo>
                    <a:pt x="2481862" y="0"/>
                  </a:lnTo>
                  <a:lnTo>
                    <a:pt x="2545576" y="153"/>
                  </a:lnTo>
                  <a:lnTo>
                    <a:pt x="2599347" y="1230"/>
                  </a:lnTo>
                  <a:lnTo>
                    <a:pt x="2644279" y="4151"/>
                  </a:lnTo>
                  <a:lnTo>
                    <a:pt x="2712045" y="19219"/>
                  </a:lnTo>
                  <a:lnTo>
                    <a:pt x="2758958" y="42389"/>
                  </a:lnTo>
                  <a:lnTo>
                    <a:pt x="2799273" y="74790"/>
                  </a:lnTo>
                  <a:lnTo>
                    <a:pt x="2831673" y="115105"/>
                  </a:lnTo>
                  <a:lnTo>
                    <a:pt x="2854843" y="162018"/>
                  </a:lnTo>
                  <a:lnTo>
                    <a:pt x="2869911" y="229784"/>
                  </a:lnTo>
                  <a:lnTo>
                    <a:pt x="2872833" y="274716"/>
                  </a:lnTo>
                  <a:lnTo>
                    <a:pt x="2873909" y="328486"/>
                  </a:lnTo>
                  <a:lnTo>
                    <a:pt x="2874063" y="392201"/>
                  </a:lnTo>
                  <a:lnTo>
                    <a:pt x="2874063" y="2568999"/>
                  </a:lnTo>
                  <a:lnTo>
                    <a:pt x="2873909" y="2632713"/>
                  </a:lnTo>
                  <a:lnTo>
                    <a:pt x="2872833" y="2686483"/>
                  </a:lnTo>
                  <a:lnTo>
                    <a:pt x="2869911" y="2731415"/>
                  </a:lnTo>
                  <a:lnTo>
                    <a:pt x="2854843" y="2799180"/>
                  </a:lnTo>
                  <a:lnTo>
                    <a:pt x="2831673" y="2846094"/>
                  </a:lnTo>
                  <a:lnTo>
                    <a:pt x="2799273" y="2886409"/>
                  </a:lnTo>
                  <a:lnTo>
                    <a:pt x="2758958" y="2918810"/>
                  </a:lnTo>
                  <a:lnTo>
                    <a:pt x="2712045" y="2941980"/>
                  </a:lnTo>
                  <a:lnTo>
                    <a:pt x="2644279" y="2957048"/>
                  </a:lnTo>
                  <a:lnTo>
                    <a:pt x="2599347" y="2959969"/>
                  </a:lnTo>
                  <a:lnTo>
                    <a:pt x="2545576" y="2961046"/>
                  </a:lnTo>
                  <a:lnTo>
                    <a:pt x="2481862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699520" y="5928570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w="0" h="2395854">
                  <a:moveTo>
                    <a:pt x="0" y="0"/>
                  </a:moveTo>
                  <a:lnTo>
                    <a:pt x="0" y="2384789"/>
                  </a:lnTo>
                  <a:lnTo>
                    <a:pt x="0" y="239526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649260" y="83133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54640" y="7544337"/>
              <a:ext cx="1471930" cy="392430"/>
            </a:xfrm>
            <a:custGeom>
              <a:avLst/>
              <a:gdLst/>
              <a:ahLst/>
              <a:cxnLst/>
              <a:rect l="l" t="t" r="r" b="b"/>
              <a:pathLst>
                <a:path w="1471929" h="392429">
                  <a:moveTo>
                    <a:pt x="157837" y="0"/>
                  </a:moveTo>
                  <a:lnTo>
                    <a:pt x="1313647" y="0"/>
                  </a:lnTo>
                  <a:lnTo>
                    <a:pt x="1345056" y="120"/>
                  </a:lnTo>
                  <a:lnTo>
                    <a:pt x="1390505" y="3263"/>
                  </a:lnTo>
                  <a:lnTo>
                    <a:pt x="1441386" y="30098"/>
                  </a:lnTo>
                  <a:lnTo>
                    <a:pt x="1463750" y="65202"/>
                  </a:lnTo>
                  <a:lnTo>
                    <a:pt x="1471364" y="126428"/>
                  </a:lnTo>
                  <a:lnTo>
                    <a:pt x="1471485" y="157837"/>
                  </a:lnTo>
                  <a:lnTo>
                    <a:pt x="1471485" y="234166"/>
                  </a:lnTo>
                  <a:lnTo>
                    <a:pt x="1470518" y="290905"/>
                  </a:lnTo>
                  <a:lnTo>
                    <a:pt x="1454425" y="345680"/>
                  </a:lnTo>
                  <a:lnTo>
                    <a:pt x="1425161" y="374944"/>
                  </a:lnTo>
                  <a:lnTo>
                    <a:pt x="1370386" y="391036"/>
                  </a:lnTo>
                  <a:lnTo>
                    <a:pt x="1313647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40939" y="7998937"/>
              <a:ext cx="2083435" cy="570865"/>
            </a:xfrm>
            <a:custGeom>
              <a:avLst/>
              <a:gdLst/>
              <a:ahLst/>
              <a:cxnLst/>
              <a:rect l="l" t="t" r="r" b="b"/>
              <a:pathLst>
                <a:path w="2083435" h="570865">
                  <a:moveTo>
                    <a:pt x="0" y="0"/>
                  </a:moveTo>
                  <a:lnTo>
                    <a:pt x="2072805" y="567680"/>
                  </a:lnTo>
                  <a:lnTo>
                    <a:pt x="2082904" y="57044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00469" y="851814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26552" y="0"/>
                  </a:moveTo>
                  <a:lnTo>
                    <a:pt x="0" y="96949"/>
                  </a:lnTo>
                  <a:lnTo>
                    <a:pt x="110225" y="75027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torch.optim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396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torch.nn.Module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torchmetrics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https://pytorch.org/tutorials/beginner/ptcheat.html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95275" marR="287655">
              <a:lnSpc>
                <a:spcPct val="1318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torchvision.transforms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torch.utils.data.Dataset</a:t>
            </a:r>
            <a:endParaRPr sz="24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torch.utils.tensorboard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21625" y="2229166"/>
            <a:ext cx="10060940" cy="7016115"/>
            <a:chOff x="5021625" y="2229166"/>
            <a:chExt cx="10060940" cy="70161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1625" y="2229166"/>
              <a:ext cx="10060848" cy="701611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872372" y="3827850"/>
              <a:ext cx="0" cy="3722370"/>
            </a:xfrm>
            <a:custGeom>
              <a:avLst/>
              <a:gdLst/>
              <a:ahLst/>
              <a:cxnLst/>
              <a:rect l="l" t="t" r="r" b="b"/>
              <a:pathLst>
                <a:path w="0" h="3722370">
                  <a:moveTo>
                    <a:pt x="0" y="372220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467682" y="5810735"/>
            <a:ext cx="568579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>
                <a:latin typeface="Arial"/>
                <a:cs typeface="Arial"/>
              </a:rPr>
              <a:t>DiMerence</a:t>
            </a:r>
            <a:r>
              <a:rPr dirty="0" sz="1950" spc="-5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(</a:t>
            </a:r>
            <a:r>
              <a:rPr dirty="0" sz="1950">
                <a:latin typeface="Andale Mono"/>
                <a:cs typeface="Andale Mono"/>
              </a:rPr>
              <a:t>y_pred[0]</a:t>
            </a:r>
            <a:r>
              <a:rPr dirty="0" sz="1950" spc="215">
                <a:latin typeface="Andale Mono"/>
                <a:cs typeface="Andale Mono"/>
              </a:rPr>
              <a:t> </a:t>
            </a:r>
            <a:r>
              <a:rPr dirty="0" sz="1950">
                <a:latin typeface="Andale Mono"/>
                <a:cs typeface="Andale Mono"/>
              </a:rPr>
              <a:t>-</a:t>
            </a:r>
            <a:r>
              <a:rPr dirty="0" sz="1950" spc="215">
                <a:latin typeface="Andale Mono"/>
                <a:cs typeface="Andale Mono"/>
              </a:rPr>
              <a:t> </a:t>
            </a:r>
            <a:r>
              <a:rPr dirty="0" sz="1950">
                <a:latin typeface="Andale Mono"/>
                <a:cs typeface="Andale Mono"/>
              </a:rPr>
              <a:t>y_test[0]</a:t>
            </a:r>
            <a:r>
              <a:rPr dirty="0" sz="1950">
                <a:latin typeface="Arial"/>
                <a:cs typeface="Arial"/>
              </a:rPr>
              <a:t>)</a:t>
            </a:r>
            <a:r>
              <a:rPr dirty="0" sz="1950" spc="-5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=</a:t>
            </a:r>
            <a:r>
              <a:rPr dirty="0" sz="1950" spc="-50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0.4618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1992378" y="2775141"/>
            <a:ext cx="2610485" cy="5151120"/>
            <a:chOff x="11992378" y="2775141"/>
            <a:chExt cx="2610485" cy="5151120"/>
          </a:xfrm>
        </p:grpSpPr>
        <p:sp>
          <p:nvSpPr>
            <p:cNvPr id="7" name="object 7" descr=""/>
            <p:cNvSpPr/>
            <p:nvPr/>
          </p:nvSpPr>
          <p:spPr>
            <a:xfrm>
              <a:off x="13035718" y="3748272"/>
              <a:ext cx="0" cy="3722370"/>
            </a:xfrm>
            <a:custGeom>
              <a:avLst/>
              <a:gdLst/>
              <a:ahLst/>
              <a:cxnLst/>
              <a:rect l="l" t="t" r="r" b="b"/>
              <a:pathLst>
                <a:path w="0" h="3722370">
                  <a:moveTo>
                    <a:pt x="0" y="372220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199063" y="3630998"/>
              <a:ext cx="0" cy="3797935"/>
            </a:xfrm>
            <a:custGeom>
              <a:avLst/>
              <a:gdLst/>
              <a:ahLst/>
              <a:cxnLst/>
              <a:rect l="l" t="t" r="r" b="b"/>
              <a:pathLst>
                <a:path w="0" h="3797934">
                  <a:moveTo>
                    <a:pt x="0" y="37978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393822" y="3478123"/>
              <a:ext cx="0" cy="3924300"/>
            </a:xfrm>
            <a:custGeom>
              <a:avLst/>
              <a:gdLst/>
              <a:ahLst/>
              <a:cxnLst/>
              <a:rect l="l" t="t" r="r" b="b"/>
              <a:pathLst>
                <a:path w="0" h="3924300">
                  <a:moveTo>
                    <a:pt x="0" y="392381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546697" y="3360849"/>
              <a:ext cx="0" cy="3974465"/>
            </a:xfrm>
            <a:custGeom>
              <a:avLst/>
              <a:gdLst/>
              <a:ahLst/>
              <a:cxnLst/>
              <a:rect l="l" t="t" r="r" b="b"/>
              <a:pathLst>
                <a:path w="0" h="3974465">
                  <a:moveTo>
                    <a:pt x="0" y="397436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720513" y="3266611"/>
              <a:ext cx="0" cy="4024629"/>
            </a:xfrm>
            <a:custGeom>
              <a:avLst/>
              <a:gdLst/>
              <a:ahLst/>
              <a:cxnLst/>
              <a:rect l="l" t="t" r="r" b="b"/>
              <a:pathLst>
                <a:path w="0" h="4024629">
                  <a:moveTo>
                    <a:pt x="0" y="40244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894330" y="3152061"/>
              <a:ext cx="0" cy="4088129"/>
            </a:xfrm>
            <a:custGeom>
              <a:avLst/>
              <a:gdLst/>
              <a:ahLst/>
              <a:cxnLst/>
              <a:rect l="l" t="t" r="r" b="b"/>
              <a:pathLst>
                <a:path w="0" h="4088129">
                  <a:moveTo>
                    <a:pt x="0" y="408751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068147" y="3027656"/>
              <a:ext cx="0" cy="4141470"/>
            </a:xfrm>
            <a:custGeom>
              <a:avLst/>
              <a:gdLst/>
              <a:ahLst/>
              <a:cxnLst/>
              <a:rect l="l" t="t" r="r" b="b"/>
              <a:pathLst>
                <a:path w="0" h="4141470">
                  <a:moveTo>
                    <a:pt x="0" y="414097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221022" y="2902006"/>
              <a:ext cx="0" cy="4209415"/>
            </a:xfrm>
            <a:custGeom>
              <a:avLst/>
              <a:gdLst/>
              <a:ahLst/>
              <a:cxnLst/>
              <a:rect l="l" t="t" r="r" b="b"/>
              <a:pathLst>
                <a:path w="0" h="4209415">
                  <a:moveTo>
                    <a:pt x="0" y="420899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405309" y="2775141"/>
              <a:ext cx="0" cy="4271645"/>
            </a:xfrm>
            <a:custGeom>
              <a:avLst/>
              <a:gdLst/>
              <a:ahLst/>
              <a:cxnLst/>
              <a:rect l="l" t="t" r="r" b="b"/>
              <a:pathLst>
                <a:path w="0" h="4271645">
                  <a:moveTo>
                    <a:pt x="0" y="42713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752658" y="3667851"/>
              <a:ext cx="240029" cy="4088765"/>
            </a:xfrm>
            <a:custGeom>
              <a:avLst/>
              <a:gdLst/>
              <a:ahLst/>
              <a:cxnLst/>
              <a:rect l="l" t="t" r="r" b="b"/>
              <a:pathLst>
                <a:path w="240029" h="4088765">
                  <a:moveTo>
                    <a:pt x="119713" y="0"/>
                  </a:moveTo>
                  <a:lnTo>
                    <a:pt x="78768" y="7219"/>
                  </a:lnTo>
                  <a:lnTo>
                    <a:pt x="35063" y="35063"/>
                  </a:lnTo>
                  <a:lnTo>
                    <a:pt x="7219" y="78768"/>
                  </a:lnTo>
                  <a:lnTo>
                    <a:pt x="902" y="119159"/>
                  </a:lnTo>
                  <a:lnTo>
                    <a:pt x="0" y="183001"/>
                  </a:lnTo>
                  <a:lnTo>
                    <a:pt x="0" y="3905615"/>
                  </a:lnTo>
                  <a:lnTo>
                    <a:pt x="902" y="3969457"/>
                  </a:lnTo>
                  <a:lnTo>
                    <a:pt x="7219" y="4009847"/>
                  </a:lnTo>
                  <a:lnTo>
                    <a:pt x="35063" y="4053553"/>
                  </a:lnTo>
                  <a:lnTo>
                    <a:pt x="78768" y="4081397"/>
                  </a:lnTo>
                  <a:lnTo>
                    <a:pt x="119713" y="4088616"/>
                  </a:lnTo>
                  <a:lnTo>
                    <a:pt x="130156" y="4088160"/>
                  </a:lnTo>
                  <a:lnTo>
                    <a:pt x="184163" y="4069787"/>
                  </a:lnTo>
                  <a:lnTo>
                    <a:pt x="220597" y="4033353"/>
                  </a:lnTo>
                  <a:lnTo>
                    <a:pt x="236380" y="3992095"/>
                  </a:lnTo>
                  <a:lnTo>
                    <a:pt x="239313" y="3940956"/>
                  </a:lnTo>
                  <a:lnTo>
                    <a:pt x="239426" y="3905615"/>
                  </a:lnTo>
                  <a:lnTo>
                    <a:pt x="239426" y="183001"/>
                  </a:lnTo>
                  <a:lnTo>
                    <a:pt x="238524" y="119159"/>
                  </a:lnTo>
                  <a:lnTo>
                    <a:pt x="232206" y="78768"/>
                  </a:lnTo>
                  <a:lnTo>
                    <a:pt x="204363" y="35063"/>
                  </a:lnTo>
                  <a:lnTo>
                    <a:pt x="160657" y="7219"/>
                  </a:lnTo>
                  <a:lnTo>
                    <a:pt x="119713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002848" y="5498302"/>
              <a:ext cx="636905" cy="330200"/>
            </a:xfrm>
            <a:custGeom>
              <a:avLst/>
              <a:gdLst/>
              <a:ahLst/>
              <a:cxnLst/>
              <a:rect l="l" t="t" r="r" b="b"/>
              <a:pathLst>
                <a:path w="636904" h="330200">
                  <a:moveTo>
                    <a:pt x="0" y="329842"/>
                  </a:moveTo>
                  <a:lnTo>
                    <a:pt x="627396" y="4816"/>
                  </a:lnTo>
                  <a:lnTo>
                    <a:pt x="63669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607123" y="5456880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112373" y="0"/>
                  </a:moveTo>
                  <a:lnTo>
                    <a:pt x="0" y="1611"/>
                  </a:lnTo>
                  <a:lnTo>
                    <a:pt x="46239" y="90866"/>
                  </a:lnTo>
                  <a:lnTo>
                    <a:pt x="1123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842425" y="7282566"/>
              <a:ext cx="1676400" cy="633095"/>
            </a:xfrm>
            <a:custGeom>
              <a:avLst/>
              <a:gdLst/>
              <a:ahLst/>
              <a:cxnLst/>
              <a:rect l="l" t="t" r="r" b="b"/>
              <a:pathLst>
                <a:path w="1676400" h="633095">
                  <a:moveTo>
                    <a:pt x="0" y="632953"/>
                  </a:moveTo>
                  <a:lnTo>
                    <a:pt x="1666008" y="3699"/>
                  </a:lnTo>
                  <a:lnTo>
                    <a:pt x="167580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490678" y="7239248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4" h="94615">
                  <a:moveTo>
                    <a:pt x="0" y="0"/>
                  </a:moveTo>
                  <a:lnTo>
                    <a:pt x="35517" y="94036"/>
                  </a:lnTo>
                  <a:lnTo>
                    <a:pt x="111797" y="1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826480" y="303832"/>
            <a:ext cx="1446276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-30"/>
              <a:t>Mean</a:t>
            </a:r>
            <a:r>
              <a:rPr dirty="0" sz="9450" spc="-980"/>
              <a:t> </a:t>
            </a:r>
            <a:r>
              <a:rPr dirty="0" sz="9450" spc="190"/>
              <a:t>absolute</a:t>
            </a:r>
            <a:r>
              <a:rPr dirty="0" sz="9450" spc="-975"/>
              <a:t> </a:t>
            </a:r>
            <a:r>
              <a:rPr dirty="0" sz="9450" spc="285"/>
              <a:t>error</a:t>
            </a:r>
            <a:r>
              <a:rPr dirty="0" sz="9450" spc="-975"/>
              <a:t> </a:t>
            </a:r>
            <a:r>
              <a:rPr dirty="0" sz="9450" spc="-35"/>
              <a:t>(MAE)</a:t>
            </a:r>
            <a:endParaRPr sz="9450"/>
          </a:p>
        </p:txBody>
      </p:sp>
      <p:sp>
        <p:nvSpPr>
          <p:cNvPr id="22" name="object 22" descr=""/>
          <p:cNvSpPr txBox="1"/>
          <p:nvPr/>
        </p:nvSpPr>
        <p:spPr>
          <a:xfrm>
            <a:off x="7500949" y="8044484"/>
            <a:ext cx="72275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>
                <a:latin typeface="Arial"/>
                <a:cs typeface="Arial"/>
              </a:rPr>
              <a:t>Mean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90">
                <a:latin typeface="Arial"/>
                <a:cs typeface="Arial"/>
              </a:rPr>
              <a:t>absolute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95">
                <a:latin typeface="Arial"/>
                <a:cs typeface="Arial"/>
              </a:rPr>
              <a:t>error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(MAE)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=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50">
                <a:latin typeface="Arial"/>
                <a:cs typeface="Arial"/>
              </a:rPr>
              <a:t>Repeat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150">
                <a:latin typeface="Arial"/>
                <a:cs typeface="Arial"/>
              </a:rPr>
              <a:t>for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all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75">
                <a:latin typeface="Arial"/>
                <a:cs typeface="Arial"/>
              </a:rPr>
              <a:t>and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110">
                <a:latin typeface="Arial"/>
                <a:cs typeface="Arial"/>
              </a:rPr>
              <a:t>take</a:t>
            </a:r>
            <a:r>
              <a:rPr dirty="0" sz="1950" spc="-80">
                <a:latin typeface="Arial"/>
                <a:cs typeface="Arial"/>
              </a:rPr>
              <a:t> </a:t>
            </a:r>
            <a:r>
              <a:rPr dirty="0" sz="1950" spc="140">
                <a:latin typeface="Arial"/>
                <a:cs typeface="Arial"/>
              </a:rPr>
              <a:t>the</a:t>
            </a:r>
            <a:r>
              <a:rPr dirty="0" sz="1950" spc="-85">
                <a:latin typeface="Arial"/>
                <a:cs typeface="Arial"/>
              </a:rPr>
              <a:t> </a:t>
            </a:r>
            <a:r>
              <a:rPr dirty="0" sz="1950" spc="50">
                <a:latin typeface="Arial"/>
                <a:cs typeface="Arial"/>
              </a:rPr>
              <a:t>mean</a:t>
            </a:r>
            <a:endParaRPr sz="19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59985" y="9555060"/>
            <a:ext cx="14614525" cy="159067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ctr" marL="5741670" marR="5080">
              <a:lnSpc>
                <a:spcPts val="2800"/>
              </a:lnSpc>
              <a:spcBef>
                <a:spcPts val="330"/>
              </a:spcBef>
            </a:pP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MAE_loss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450" spc="-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torch.mean(torch.abs(y_pred-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y_test)) </a:t>
            </a: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or</a:t>
            </a:r>
            <a:endParaRPr sz="2450">
              <a:latin typeface="Andale Mono"/>
              <a:cs typeface="Andale Mono"/>
            </a:endParaRPr>
          </a:p>
          <a:p>
            <a:pPr algn="ctr" marL="5728970">
              <a:lnSpc>
                <a:spcPts val="2735"/>
              </a:lnSpc>
            </a:pP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MAE_loss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=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torch.nn.L1Loss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https://pytorch.org/tutorials/beginner/ptcheat.html#loss-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0331" y="1055624"/>
            <a:ext cx="8763437" cy="80868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706841" y="9355441"/>
            <a:ext cx="688911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@mrdbourke </a:t>
            </a:r>
            <a:r>
              <a:rPr dirty="0" u="heavy" sz="1800" spc="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Twitter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see</a:t>
            </a:r>
            <a:r>
              <a:rPr dirty="0" u="heavy" sz="18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the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video</a:t>
            </a:r>
            <a:r>
              <a:rPr dirty="0" u="heavy" sz="18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version on</a:t>
            </a:r>
            <a:r>
              <a:rPr dirty="0" u="heavy" sz="18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YouTube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3963" rIns="0" bIns="0" rtlCol="0" vert="horz">
            <a:spAutoFit/>
          </a:bodyPr>
          <a:lstStyle/>
          <a:p>
            <a:pPr marL="4164965">
              <a:lnSpc>
                <a:spcPct val="100000"/>
              </a:lnSpc>
              <a:spcBef>
                <a:spcPts val="130"/>
              </a:spcBef>
            </a:pPr>
            <a:r>
              <a:rPr dirty="0" sz="9450" spc="120"/>
              <a:t>P</a:t>
            </a:r>
            <a:r>
              <a:rPr dirty="0" sz="9450" spc="40"/>
              <a:t>y</a:t>
            </a:r>
            <a:r>
              <a:rPr dirty="0" sz="9450" spc="-830"/>
              <a:t>T</a:t>
            </a:r>
            <a:r>
              <a:rPr dirty="0" sz="9450" spc="40"/>
              <a:t>o</a:t>
            </a:r>
            <a:r>
              <a:rPr dirty="0" sz="9450" spc="-85"/>
              <a:t>r</a:t>
            </a:r>
            <a:r>
              <a:rPr dirty="0" sz="9450" spc="45"/>
              <a:t>c</a:t>
            </a:r>
            <a:r>
              <a:rPr dirty="0" sz="9450" spc="215"/>
              <a:t>h</a:t>
            </a:r>
            <a:r>
              <a:rPr dirty="0" sz="9450" spc="-969"/>
              <a:t> </a:t>
            </a:r>
            <a:r>
              <a:rPr dirty="0" sz="9450" spc="235"/>
              <a:t>training</a:t>
            </a:r>
            <a:r>
              <a:rPr dirty="0" sz="9450" spc="-965"/>
              <a:t> </a:t>
            </a:r>
            <a:r>
              <a:rPr dirty="0" sz="9450" spc="330"/>
              <a:t>loop</a:t>
            </a:r>
            <a:endParaRPr sz="9450"/>
          </a:p>
        </p:txBody>
      </p:sp>
      <p:grpSp>
        <p:nvGrpSpPr>
          <p:cNvPr id="3" name="object 3" descr=""/>
          <p:cNvGrpSpPr/>
          <p:nvPr/>
        </p:nvGrpSpPr>
        <p:grpSpPr>
          <a:xfrm>
            <a:off x="214070" y="2836966"/>
            <a:ext cx="11250295" cy="5680075"/>
            <a:chOff x="214070" y="2836966"/>
            <a:chExt cx="11250295" cy="56800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070" y="2836966"/>
              <a:ext cx="10650811" cy="567959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01065" y="3429776"/>
              <a:ext cx="7350125" cy="617855"/>
            </a:xfrm>
            <a:custGeom>
              <a:avLst/>
              <a:gdLst/>
              <a:ahLst/>
              <a:cxnLst/>
              <a:rect l="l" t="t" r="r" b="b"/>
              <a:pathLst>
                <a:path w="7350125" h="617854">
                  <a:moveTo>
                    <a:pt x="246334" y="0"/>
                  </a:moveTo>
                  <a:lnTo>
                    <a:pt x="7103294" y="0"/>
                  </a:lnTo>
                  <a:lnTo>
                    <a:pt x="7152314" y="188"/>
                  </a:lnTo>
                  <a:lnTo>
                    <a:pt x="7191846" y="1508"/>
                  </a:lnTo>
                  <a:lnTo>
                    <a:pt x="7247868" y="12071"/>
                  </a:lnTo>
                  <a:lnTo>
                    <a:pt x="7302654" y="46974"/>
                  </a:lnTo>
                  <a:lnTo>
                    <a:pt x="7337557" y="101760"/>
                  </a:lnTo>
                  <a:lnTo>
                    <a:pt x="7348119" y="157783"/>
                  </a:lnTo>
                  <a:lnTo>
                    <a:pt x="7349439" y="197314"/>
                  </a:lnTo>
                  <a:lnTo>
                    <a:pt x="7349628" y="246334"/>
                  </a:lnTo>
                  <a:lnTo>
                    <a:pt x="7349628" y="371422"/>
                  </a:lnTo>
                  <a:lnTo>
                    <a:pt x="7349439" y="420442"/>
                  </a:lnTo>
                  <a:lnTo>
                    <a:pt x="7348119" y="459973"/>
                  </a:lnTo>
                  <a:lnTo>
                    <a:pt x="7337557" y="515995"/>
                  </a:lnTo>
                  <a:lnTo>
                    <a:pt x="7302654" y="570782"/>
                  </a:lnTo>
                  <a:lnTo>
                    <a:pt x="7247868" y="605685"/>
                  </a:lnTo>
                  <a:lnTo>
                    <a:pt x="7191846" y="616247"/>
                  </a:lnTo>
                  <a:lnTo>
                    <a:pt x="7152314" y="617568"/>
                  </a:lnTo>
                  <a:lnTo>
                    <a:pt x="7103294" y="617756"/>
                  </a:lnTo>
                  <a:lnTo>
                    <a:pt x="246334" y="617756"/>
                  </a:lnTo>
                  <a:lnTo>
                    <a:pt x="197314" y="617568"/>
                  </a:lnTo>
                  <a:lnTo>
                    <a:pt x="157783" y="616247"/>
                  </a:lnTo>
                  <a:lnTo>
                    <a:pt x="101760" y="605685"/>
                  </a:lnTo>
                  <a:lnTo>
                    <a:pt x="46974" y="570782"/>
                  </a:lnTo>
                  <a:lnTo>
                    <a:pt x="12071" y="515995"/>
                  </a:lnTo>
                  <a:lnTo>
                    <a:pt x="1508" y="459973"/>
                  </a:lnTo>
                  <a:lnTo>
                    <a:pt x="188" y="420442"/>
                  </a:lnTo>
                  <a:lnTo>
                    <a:pt x="0" y="371422"/>
                  </a:lnTo>
                  <a:lnTo>
                    <a:pt x="0" y="246334"/>
                  </a:lnTo>
                  <a:lnTo>
                    <a:pt x="188" y="197314"/>
                  </a:lnTo>
                  <a:lnTo>
                    <a:pt x="1508" y="157783"/>
                  </a:lnTo>
                  <a:lnTo>
                    <a:pt x="12071" y="101760"/>
                  </a:lnTo>
                  <a:lnTo>
                    <a:pt x="46974" y="46974"/>
                  </a:lnTo>
                  <a:lnTo>
                    <a:pt x="101760" y="12071"/>
                  </a:lnTo>
                  <a:lnTo>
                    <a:pt x="157783" y="1508"/>
                  </a:lnTo>
                  <a:lnTo>
                    <a:pt x="197314" y="188"/>
                  </a:lnTo>
                  <a:lnTo>
                    <a:pt x="24633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69635" y="2968061"/>
              <a:ext cx="2758440" cy="747395"/>
            </a:xfrm>
            <a:custGeom>
              <a:avLst/>
              <a:gdLst/>
              <a:ahLst/>
              <a:cxnLst/>
              <a:rect l="l" t="t" r="r" b="b"/>
              <a:pathLst>
                <a:path w="2758440" h="747395">
                  <a:moveTo>
                    <a:pt x="2758115" y="0"/>
                  </a:moveTo>
                  <a:lnTo>
                    <a:pt x="10106" y="744314"/>
                  </a:lnTo>
                  <a:lnTo>
                    <a:pt x="0" y="74705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82713" y="366386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83884" y="0"/>
                  </a:moveTo>
                  <a:lnTo>
                    <a:pt x="0" y="74791"/>
                  </a:lnTo>
                  <a:lnTo>
                    <a:pt x="110164" y="97024"/>
                  </a:lnTo>
                  <a:lnTo>
                    <a:pt x="838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02843" y="4832937"/>
              <a:ext cx="7265034" cy="614045"/>
            </a:xfrm>
            <a:custGeom>
              <a:avLst/>
              <a:gdLst/>
              <a:ahLst/>
              <a:cxnLst/>
              <a:rect l="l" t="t" r="r" b="b"/>
              <a:pathLst>
                <a:path w="7265034" h="614045">
                  <a:moveTo>
                    <a:pt x="188535" y="0"/>
                  </a:moveTo>
                  <a:lnTo>
                    <a:pt x="7076168" y="0"/>
                  </a:lnTo>
                  <a:lnTo>
                    <a:pt x="7113686" y="144"/>
                  </a:lnTo>
                  <a:lnTo>
                    <a:pt x="7167974" y="3897"/>
                  </a:lnTo>
                  <a:lnTo>
                    <a:pt x="7209371" y="20377"/>
                  </a:lnTo>
                  <a:lnTo>
                    <a:pt x="7244327" y="55332"/>
                  </a:lnTo>
                  <a:lnTo>
                    <a:pt x="7260806" y="96729"/>
                  </a:lnTo>
                  <a:lnTo>
                    <a:pt x="7264560" y="151018"/>
                  </a:lnTo>
                  <a:lnTo>
                    <a:pt x="7264704" y="188535"/>
                  </a:lnTo>
                  <a:lnTo>
                    <a:pt x="7264704" y="425273"/>
                  </a:lnTo>
                  <a:lnTo>
                    <a:pt x="7263549" y="493047"/>
                  </a:lnTo>
                  <a:lnTo>
                    <a:pt x="7255465" y="535924"/>
                  </a:lnTo>
                  <a:lnTo>
                    <a:pt x="7228751" y="577856"/>
                  </a:lnTo>
                  <a:lnTo>
                    <a:pt x="7186819" y="604570"/>
                  </a:lnTo>
                  <a:lnTo>
                    <a:pt x="7143942" y="612654"/>
                  </a:lnTo>
                  <a:lnTo>
                    <a:pt x="7076168" y="613809"/>
                  </a:lnTo>
                  <a:lnTo>
                    <a:pt x="188535" y="613809"/>
                  </a:lnTo>
                  <a:lnTo>
                    <a:pt x="120761" y="612654"/>
                  </a:lnTo>
                  <a:lnTo>
                    <a:pt x="77884" y="604570"/>
                  </a:lnTo>
                  <a:lnTo>
                    <a:pt x="35952" y="577856"/>
                  </a:lnTo>
                  <a:lnTo>
                    <a:pt x="9239" y="535924"/>
                  </a:lnTo>
                  <a:lnTo>
                    <a:pt x="1154" y="493047"/>
                  </a:lnTo>
                  <a:lnTo>
                    <a:pt x="0" y="425273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30434" y="6455773"/>
              <a:ext cx="2523490" cy="396875"/>
            </a:xfrm>
            <a:custGeom>
              <a:avLst/>
              <a:gdLst/>
              <a:ahLst/>
              <a:cxnLst/>
              <a:rect l="l" t="t" r="r" b="b"/>
              <a:pathLst>
                <a:path w="2523490" h="396875">
                  <a:moveTo>
                    <a:pt x="2523195" y="396645"/>
                  </a:moveTo>
                  <a:lnTo>
                    <a:pt x="10343" y="162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841478" y="6407748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105" y="0"/>
                  </a:moveTo>
                  <a:lnTo>
                    <a:pt x="0" y="34040"/>
                  </a:lnTo>
                  <a:lnTo>
                    <a:pt x="91495" y="99301"/>
                  </a:lnTo>
                  <a:lnTo>
                    <a:pt x="107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71403" y="6178692"/>
              <a:ext cx="7663815" cy="617855"/>
            </a:xfrm>
            <a:custGeom>
              <a:avLst/>
              <a:gdLst/>
              <a:ahLst/>
              <a:cxnLst/>
              <a:rect l="l" t="t" r="r" b="b"/>
              <a:pathLst>
                <a:path w="7663815" h="617854">
                  <a:moveTo>
                    <a:pt x="188535" y="0"/>
                  </a:moveTo>
                  <a:lnTo>
                    <a:pt x="7474743" y="0"/>
                  </a:lnTo>
                  <a:lnTo>
                    <a:pt x="7512260" y="144"/>
                  </a:lnTo>
                  <a:lnTo>
                    <a:pt x="7566548" y="3897"/>
                  </a:lnTo>
                  <a:lnTo>
                    <a:pt x="7607946" y="20377"/>
                  </a:lnTo>
                  <a:lnTo>
                    <a:pt x="7642901" y="55332"/>
                  </a:lnTo>
                  <a:lnTo>
                    <a:pt x="7659381" y="96729"/>
                  </a:lnTo>
                  <a:lnTo>
                    <a:pt x="7663134" y="151018"/>
                  </a:lnTo>
                  <a:lnTo>
                    <a:pt x="7663278" y="188535"/>
                  </a:lnTo>
                  <a:lnTo>
                    <a:pt x="7663278" y="429221"/>
                  </a:lnTo>
                  <a:lnTo>
                    <a:pt x="7662123" y="496995"/>
                  </a:lnTo>
                  <a:lnTo>
                    <a:pt x="7654040" y="539872"/>
                  </a:lnTo>
                  <a:lnTo>
                    <a:pt x="7627326" y="581804"/>
                  </a:lnTo>
                  <a:lnTo>
                    <a:pt x="7585394" y="608517"/>
                  </a:lnTo>
                  <a:lnTo>
                    <a:pt x="7542517" y="616602"/>
                  </a:lnTo>
                  <a:lnTo>
                    <a:pt x="7474743" y="617756"/>
                  </a:lnTo>
                  <a:lnTo>
                    <a:pt x="188535" y="617756"/>
                  </a:lnTo>
                  <a:lnTo>
                    <a:pt x="120761" y="616602"/>
                  </a:lnTo>
                  <a:lnTo>
                    <a:pt x="77884" y="608517"/>
                  </a:lnTo>
                  <a:lnTo>
                    <a:pt x="35952" y="581804"/>
                  </a:lnTo>
                  <a:lnTo>
                    <a:pt x="9239" y="539872"/>
                  </a:lnTo>
                  <a:lnTo>
                    <a:pt x="1154" y="496995"/>
                  </a:lnTo>
                  <a:lnTo>
                    <a:pt x="0" y="429221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01927" y="4489144"/>
              <a:ext cx="2759075" cy="438150"/>
            </a:xfrm>
            <a:custGeom>
              <a:avLst/>
              <a:gdLst/>
              <a:ahLst/>
              <a:cxnLst/>
              <a:rect l="l" t="t" r="r" b="b"/>
              <a:pathLst>
                <a:path w="2759075" h="438150">
                  <a:moveTo>
                    <a:pt x="2758494" y="0"/>
                  </a:moveTo>
                  <a:lnTo>
                    <a:pt x="10341" y="436197"/>
                  </a:lnTo>
                  <a:lnTo>
                    <a:pt x="0" y="43783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412993" y="4875702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91399" y="0"/>
                  </a:moveTo>
                  <a:lnTo>
                    <a:pt x="0" y="65396"/>
                  </a:lnTo>
                  <a:lnTo>
                    <a:pt x="107156" y="99277"/>
                  </a:lnTo>
                  <a:lnTo>
                    <a:pt x="9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06817" y="5516150"/>
              <a:ext cx="9421495" cy="593725"/>
            </a:xfrm>
            <a:custGeom>
              <a:avLst/>
              <a:gdLst/>
              <a:ahLst/>
              <a:cxnLst/>
              <a:rect l="l" t="t" r="r" b="b"/>
              <a:pathLst>
                <a:path w="9421495" h="593725">
                  <a:moveTo>
                    <a:pt x="144450" y="0"/>
                  </a:moveTo>
                  <a:lnTo>
                    <a:pt x="9277048" y="0"/>
                  </a:lnTo>
                  <a:lnTo>
                    <a:pt x="9305793" y="110"/>
                  </a:lnTo>
                  <a:lnTo>
                    <a:pt x="9347387" y="2986"/>
                  </a:lnTo>
                  <a:lnTo>
                    <a:pt x="9393953" y="27545"/>
                  </a:lnTo>
                  <a:lnTo>
                    <a:pt x="9418512" y="74111"/>
                  </a:lnTo>
                  <a:lnTo>
                    <a:pt x="9421388" y="115705"/>
                  </a:lnTo>
                  <a:lnTo>
                    <a:pt x="9421499" y="144450"/>
                  </a:lnTo>
                  <a:lnTo>
                    <a:pt x="9421499" y="448687"/>
                  </a:lnTo>
                  <a:lnTo>
                    <a:pt x="9420614" y="500614"/>
                  </a:lnTo>
                  <a:lnTo>
                    <a:pt x="9405886" y="550744"/>
                  </a:lnTo>
                  <a:lnTo>
                    <a:pt x="9361825" y="586059"/>
                  </a:lnTo>
                  <a:lnTo>
                    <a:pt x="9305793" y="593027"/>
                  </a:lnTo>
                  <a:lnTo>
                    <a:pt x="9277048" y="593138"/>
                  </a:lnTo>
                  <a:lnTo>
                    <a:pt x="144450" y="593138"/>
                  </a:lnTo>
                  <a:lnTo>
                    <a:pt x="92524" y="592253"/>
                  </a:lnTo>
                  <a:lnTo>
                    <a:pt x="42394" y="577525"/>
                  </a:lnTo>
                  <a:lnTo>
                    <a:pt x="7078" y="533465"/>
                  </a:lnTo>
                  <a:lnTo>
                    <a:pt x="110" y="477432"/>
                  </a:lnTo>
                  <a:lnTo>
                    <a:pt x="0" y="448687"/>
                  </a:lnTo>
                  <a:lnTo>
                    <a:pt x="0" y="144450"/>
                  </a:lnTo>
                  <a:lnTo>
                    <a:pt x="884" y="92524"/>
                  </a:lnTo>
                  <a:lnTo>
                    <a:pt x="15612" y="42394"/>
                  </a:lnTo>
                  <a:lnTo>
                    <a:pt x="59672" y="7078"/>
                  </a:lnTo>
                  <a:lnTo>
                    <a:pt x="115705" y="110"/>
                  </a:lnTo>
                  <a:lnTo>
                    <a:pt x="14445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9400"/>
              </a:lnSpc>
              <a:spcBef>
                <a:spcPts val="95"/>
              </a:spcBef>
            </a:pPr>
            <a:r>
              <a:rPr dirty="0" spc="-80"/>
              <a:t>Pass</a:t>
            </a:r>
            <a:r>
              <a:rPr dirty="0" spc="-150"/>
              <a:t> </a:t>
            </a:r>
            <a:r>
              <a:rPr dirty="0" spc="170"/>
              <a:t>the</a:t>
            </a:r>
            <a:r>
              <a:rPr dirty="0" spc="-150"/>
              <a:t> </a:t>
            </a:r>
            <a:r>
              <a:rPr dirty="0" spc="120"/>
              <a:t>data</a:t>
            </a:r>
            <a:r>
              <a:rPr dirty="0" spc="-145"/>
              <a:t> </a:t>
            </a:r>
            <a:r>
              <a:rPr dirty="0" spc="150"/>
              <a:t>through</a:t>
            </a:r>
            <a:r>
              <a:rPr dirty="0" spc="-150"/>
              <a:t> </a:t>
            </a:r>
            <a:r>
              <a:rPr dirty="0" spc="170"/>
              <a:t>the</a:t>
            </a:r>
            <a:r>
              <a:rPr dirty="0" spc="-150"/>
              <a:t> </a:t>
            </a:r>
            <a:r>
              <a:rPr dirty="0" spc="135"/>
              <a:t>model</a:t>
            </a:r>
            <a:r>
              <a:rPr dirty="0" spc="-145"/>
              <a:t> </a:t>
            </a:r>
            <a:r>
              <a:rPr dirty="0" spc="180"/>
              <a:t>for</a:t>
            </a:r>
            <a:r>
              <a:rPr dirty="0" spc="-150"/>
              <a:t> </a:t>
            </a:r>
            <a:r>
              <a:rPr dirty="0"/>
              <a:t>a</a:t>
            </a:r>
            <a:r>
              <a:rPr dirty="0" spc="-145"/>
              <a:t> </a:t>
            </a:r>
            <a:r>
              <a:rPr dirty="0" spc="125"/>
              <a:t>number</a:t>
            </a:r>
            <a:r>
              <a:rPr dirty="0" spc="-150"/>
              <a:t> </a:t>
            </a:r>
            <a:r>
              <a:rPr dirty="0" spc="204"/>
              <a:t>of</a:t>
            </a:r>
            <a:r>
              <a:rPr dirty="0" spc="-150"/>
              <a:t> </a:t>
            </a:r>
            <a:r>
              <a:rPr dirty="0" spc="95">
                <a:solidFill>
                  <a:srgbClr val="FF644E"/>
                </a:solidFill>
              </a:rPr>
              <a:t>epochs </a:t>
            </a:r>
            <a:r>
              <a:rPr dirty="0"/>
              <a:t>(e.g.</a:t>
            </a:r>
            <a:r>
              <a:rPr dirty="0" spc="-125"/>
              <a:t> </a:t>
            </a:r>
            <a:r>
              <a:rPr dirty="0"/>
              <a:t>100</a:t>
            </a:r>
            <a:r>
              <a:rPr dirty="0" spc="-120"/>
              <a:t> </a:t>
            </a:r>
            <a:r>
              <a:rPr dirty="0" spc="180"/>
              <a:t>for</a:t>
            </a:r>
            <a:r>
              <a:rPr dirty="0" spc="-125"/>
              <a:t> </a:t>
            </a:r>
            <a:r>
              <a:rPr dirty="0"/>
              <a:t>100</a:t>
            </a:r>
            <a:r>
              <a:rPr dirty="0" spc="-120"/>
              <a:t> </a:t>
            </a:r>
            <a:r>
              <a:rPr dirty="0"/>
              <a:t>passes</a:t>
            </a:r>
            <a:r>
              <a:rPr dirty="0" spc="-120"/>
              <a:t> </a:t>
            </a:r>
            <a:r>
              <a:rPr dirty="0" spc="204"/>
              <a:t>of</a:t>
            </a:r>
            <a:r>
              <a:rPr dirty="0" spc="-125"/>
              <a:t> </a:t>
            </a:r>
            <a:r>
              <a:rPr dirty="0" spc="170"/>
              <a:t>the</a:t>
            </a:r>
            <a:r>
              <a:rPr dirty="0" spc="-120"/>
              <a:t> </a:t>
            </a:r>
            <a:r>
              <a:rPr dirty="0" spc="90"/>
              <a:t>data)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/>
          </a:p>
          <a:p>
            <a:pPr marL="357505">
              <a:lnSpc>
                <a:spcPct val="100000"/>
              </a:lnSpc>
            </a:pPr>
            <a:r>
              <a:rPr dirty="0" spc="-80"/>
              <a:t>Pass</a:t>
            </a:r>
            <a:r>
              <a:rPr dirty="0" spc="-145"/>
              <a:t> </a:t>
            </a:r>
            <a:r>
              <a:rPr dirty="0" spc="170"/>
              <a:t>the</a:t>
            </a:r>
            <a:r>
              <a:rPr dirty="0" spc="-145"/>
              <a:t> </a:t>
            </a:r>
            <a:r>
              <a:rPr dirty="0" spc="120"/>
              <a:t>data</a:t>
            </a:r>
            <a:r>
              <a:rPr dirty="0" spc="-145"/>
              <a:t> </a:t>
            </a:r>
            <a:r>
              <a:rPr dirty="0" spc="150"/>
              <a:t>through</a:t>
            </a:r>
            <a:r>
              <a:rPr dirty="0" spc="-145"/>
              <a:t> </a:t>
            </a:r>
            <a:r>
              <a:rPr dirty="0" spc="170"/>
              <a:t>the</a:t>
            </a:r>
            <a:r>
              <a:rPr dirty="0" spc="-140"/>
              <a:t> </a:t>
            </a:r>
            <a:r>
              <a:rPr dirty="0" spc="100"/>
              <a:t>model,</a:t>
            </a:r>
            <a:r>
              <a:rPr dirty="0" spc="-145"/>
              <a:t> </a:t>
            </a:r>
            <a:r>
              <a:rPr dirty="0" spc="110"/>
              <a:t>this</a:t>
            </a:r>
            <a:r>
              <a:rPr dirty="0" spc="-145"/>
              <a:t> </a:t>
            </a:r>
            <a:r>
              <a:rPr dirty="0" spc="100"/>
              <a:t>will</a:t>
            </a:r>
            <a:r>
              <a:rPr dirty="0" spc="-145"/>
              <a:t> </a:t>
            </a:r>
            <a:r>
              <a:rPr dirty="0" spc="170"/>
              <a:t>perform</a:t>
            </a:r>
            <a:r>
              <a:rPr dirty="0" spc="-140"/>
              <a:t> </a:t>
            </a:r>
            <a:r>
              <a:rPr dirty="0" spc="145"/>
              <a:t>the</a:t>
            </a:r>
          </a:p>
          <a:p>
            <a:pPr marL="450215">
              <a:lnSpc>
                <a:spcPct val="100000"/>
              </a:lnSpc>
              <a:spcBef>
                <a:spcPts val="275"/>
              </a:spcBef>
            </a:pPr>
            <a:r>
              <a:rPr dirty="0">
                <a:solidFill>
                  <a:srgbClr val="61D836"/>
                </a:solidFill>
                <a:latin typeface="Andale Mono"/>
                <a:cs typeface="Andale Mono"/>
              </a:rPr>
              <a:t>forward()</a:t>
            </a:r>
            <a:r>
              <a:rPr dirty="0" spc="-940">
                <a:solidFill>
                  <a:srgbClr val="61D836"/>
                </a:solidFill>
                <a:latin typeface="Andale Mono"/>
                <a:cs typeface="Andale Mono"/>
              </a:rPr>
              <a:t> </a:t>
            </a:r>
            <a:r>
              <a:rPr dirty="0" spc="175"/>
              <a:t>method</a:t>
            </a:r>
            <a:r>
              <a:rPr dirty="0" spc="-145"/>
              <a:t> </a:t>
            </a:r>
            <a:r>
              <a:rPr dirty="0" spc="130"/>
              <a:t>located</a:t>
            </a:r>
            <a:r>
              <a:rPr dirty="0" spc="-145"/>
              <a:t> </a:t>
            </a:r>
            <a:r>
              <a:rPr dirty="0" spc="145"/>
              <a:t>within</a:t>
            </a:r>
            <a:r>
              <a:rPr dirty="0" spc="-150"/>
              <a:t> </a:t>
            </a:r>
            <a:r>
              <a:rPr dirty="0" spc="170"/>
              <a:t>the</a:t>
            </a:r>
            <a:r>
              <a:rPr dirty="0" spc="-145"/>
              <a:t> </a:t>
            </a:r>
            <a:r>
              <a:rPr dirty="0" spc="135"/>
              <a:t>model</a:t>
            </a:r>
            <a:r>
              <a:rPr dirty="0" spc="-150"/>
              <a:t> </a:t>
            </a:r>
            <a:r>
              <a:rPr dirty="0" spc="155"/>
              <a:t>object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/>
          </a:p>
          <a:p>
            <a:pPr algn="ctr" marL="629920" marR="622300">
              <a:lnSpc>
                <a:spcPct val="109400"/>
              </a:lnSpc>
            </a:pPr>
            <a:r>
              <a:rPr dirty="0" spc="80">
                <a:solidFill>
                  <a:srgbClr val="00A2FF"/>
                </a:solidFill>
              </a:rPr>
              <a:t>Calculate</a:t>
            </a:r>
            <a:r>
              <a:rPr dirty="0" spc="-140">
                <a:solidFill>
                  <a:srgbClr val="00A2FF"/>
                </a:solidFill>
              </a:rPr>
              <a:t> </a:t>
            </a:r>
            <a:r>
              <a:rPr dirty="0" spc="170">
                <a:solidFill>
                  <a:srgbClr val="00A2FF"/>
                </a:solidFill>
              </a:rPr>
              <a:t>the</a:t>
            </a:r>
            <a:r>
              <a:rPr dirty="0" spc="-135">
                <a:solidFill>
                  <a:srgbClr val="00A2FF"/>
                </a:solidFill>
              </a:rPr>
              <a:t> </a:t>
            </a:r>
            <a:r>
              <a:rPr dirty="0">
                <a:solidFill>
                  <a:srgbClr val="00A2FF"/>
                </a:solidFill>
              </a:rPr>
              <a:t>loss</a:t>
            </a:r>
            <a:r>
              <a:rPr dirty="0" spc="-135">
                <a:solidFill>
                  <a:srgbClr val="00A2FF"/>
                </a:solidFill>
              </a:rPr>
              <a:t> </a:t>
            </a:r>
            <a:r>
              <a:rPr dirty="0" spc="50">
                <a:solidFill>
                  <a:srgbClr val="00A2FF"/>
                </a:solidFill>
              </a:rPr>
              <a:t>value</a:t>
            </a:r>
            <a:r>
              <a:rPr dirty="0" spc="-135">
                <a:solidFill>
                  <a:srgbClr val="00A2FF"/>
                </a:solidFill>
              </a:rPr>
              <a:t> </a:t>
            </a:r>
            <a:r>
              <a:rPr dirty="0" spc="114"/>
              <a:t>(how</a:t>
            </a:r>
            <a:r>
              <a:rPr dirty="0" spc="-140"/>
              <a:t> </a:t>
            </a:r>
            <a:r>
              <a:rPr dirty="0" spc="150"/>
              <a:t>wrong</a:t>
            </a:r>
            <a:r>
              <a:rPr dirty="0" spc="-135"/>
              <a:t> </a:t>
            </a:r>
            <a:r>
              <a:rPr dirty="0" spc="170"/>
              <a:t>the</a:t>
            </a:r>
            <a:r>
              <a:rPr dirty="0" spc="-135"/>
              <a:t> </a:t>
            </a:r>
            <a:r>
              <a:rPr dirty="0" spc="75"/>
              <a:t>model’s </a:t>
            </a:r>
            <a:r>
              <a:rPr dirty="0" spc="125"/>
              <a:t>predictions</a:t>
            </a:r>
            <a:r>
              <a:rPr dirty="0" spc="-150"/>
              <a:t> </a:t>
            </a:r>
            <a:r>
              <a:rPr dirty="0" spc="-20"/>
              <a:t>are)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/>
          </a:p>
          <a:p>
            <a:pPr marL="682625" marR="19050" indent="-145415">
              <a:lnSpc>
                <a:spcPct val="109400"/>
              </a:lnSpc>
            </a:pPr>
            <a:r>
              <a:rPr dirty="0" spc="95">
                <a:solidFill>
                  <a:srgbClr val="FAE232"/>
                </a:solidFill>
              </a:rPr>
              <a:t>Zero</a:t>
            </a:r>
            <a:r>
              <a:rPr dirty="0" spc="-140">
                <a:solidFill>
                  <a:srgbClr val="FAE232"/>
                </a:solidFill>
              </a:rPr>
              <a:t> </a:t>
            </a:r>
            <a:r>
              <a:rPr dirty="0" spc="170">
                <a:solidFill>
                  <a:srgbClr val="FAE232"/>
                </a:solidFill>
              </a:rPr>
              <a:t>the</a:t>
            </a:r>
            <a:r>
              <a:rPr dirty="0" spc="-135">
                <a:solidFill>
                  <a:srgbClr val="FAE232"/>
                </a:solidFill>
              </a:rPr>
              <a:t> </a:t>
            </a:r>
            <a:r>
              <a:rPr dirty="0" spc="130">
                <a:solidFill>
                  <a:srgbClr val="FAE232"/>
                </a:solidFill>
              </a:rPr>
              <a:t>optimizer</a:t>
            </a:r>
            <a:r>
              <a:rPr dirty="0" spc="-135">
                <a:solidFill>
                  <a:srgbClr val="FAE232"/>
                </a:solidFill>
              </a:rPr>
              <a:t> </a:t>
            </a:r>
            <a:r>
              <a:rPr dirty="0" spc="100">
                <a:solidFill>
                  <a:srgbClr val="FAE232"/>
                </a:solidFill>
              </a:rPr>
              <a:t>gradients</a:t>
            </a:r>
            <a:r>
              <a:rPr dirty="0" spc="-135">
                <a:solidFill>
                  <a:srgbClr val="FAE232"/>
                </a:solidFill>
              </a:rPr>
              <a:t> </a:t>
            </a:r>
            <a:r>
              <a:rPr dirty="0" spc="125"/>
              <a:t>(they</a:t>
            </a:r>
            <a:r>
              <a:rPr dirty="0" spc="-135"/>
              <a:t> </a:t>
            </a:r>
            <a:r>
              <a:rPr dirty="0" spc="105"/>
              <a:t>accumulate</a:t>
            </a:r>
            <a:r>
              <a:rPr dirty="0" spc="-135"/>
              <a:t> </a:t>
            </a:r>
            <a:r>
              <a:rPr dirty="0" spc="85"/>
              <a:t>every </a:t>
            </a:r>
            <a:r>
              <a:rPr dirty="0" spc="105"/>
              <a:t>epoch,</a:t>
            </a:r>
            <a:r>
              <a:rPr dirty="0" spc="-140"/>
              <a:t> </a:t>
            </a:r>
            <a:r>
              <a:rPr dirty="0" spc="80"/>
              <a:t>zero</a:t>
            </a:r>
            <a:r>
              <a:rPr dirty="0" spc="-140"/>
              <a:t> </a:t>
            </a:r>
            <a:r>
              <a:rPr dirty="0" spc="175"/>
              <a:t>them</a:t>
            </a:r>
            <a:r>
              <a:rPr dirty="0" spc="-140"/>
              <a:t> </a:t>
            </a:r>
            <a:r>
              <a:rPr dirty="0" spc="245"/>
              <a:t>to</a:t>
            </a:r>
            <a:r>
              <a:rPr dirty="0" spc="-140"/>
              <a:t> </a:t>
            </a:r>
            <a:r>
              <a:rPr dirty="0" spc="160"/>
              <a:t>start</a:t>
            </a:r>
            <a:r>
              <a:rPr dirty="0" spc="-140"/>
              <a:t> </a:t>
            </a:r>
            <a:r>
              <a:rPr dirty="0" spc="95"/>
              <a:t>fresh</a:t>
            </a:r>
            <a:r>
              <a:rPr dirty="0" spc="-140"/>
              <a:t> </a:t>
            </a:r>
            <a:r>
              <a:rPr dirty="0" spc="75"/>
              <a:t>each</a:t>
            </a:r>
            <a:r>
              <a:rPr dirty="0" spc="-140"/>
              <a:t> </a:t>
            </a:r>
            <a:r>
              <a:rPr dirty="0" spc="150"/>
              <a:t>forward</a:t>
            </a:r>
            <a:r>
              <a:rPr dirty="0" spc="-140"/>
              <a:t> </a:t>
            </a:r>
            <a:r>
              <a:rPr dirty="0" spc="-10"/>
              <a:t>pass)</a:t>
            </a:r>
          </a:p>
        </p:txBody>
      </p:sp>
      <p:grpSp>
        <p:nvGrpSpPr>
          <p:cNvPr id="16" name="object 16" descr=""/>
          <p:cNvGrpSpPr/>
          <p:nvPr/>
        </p:nvGrpSpPr>
        <p:grpSpPr>
          <a:xfrm>
            <a:off x="955697" y="5564461"/>
            <a:ext cx="10688320" cy="3993515"/>
            <a:chOff x="955697" y="5564461"/>
            <a:chExt cx="10688320" cy="3993515"/>
          </a:xfrm>
        </p:grpSpPr>
        <p:sp>
          <p:nvSpPr>
            <p:cNvPr id="17" name="object 17" descr=""/>
            <p:cNvSpPr/>
            <p:nvPr/>
          </p:nvSpPr>
          <p:spPr>
            <a:xfrm>
              <a:off x="10607911" y="5574932"/>
              <a:ext cx="1025525" cy="122555"/>
            </a:xfrm>
            <a:custGeom>
              <a:avLst/>
              <a:gdLst/>
              <a:ahLst/>
              <a:cxnLst/>
              <a:rect l="l" t="t" r="r" b="b"/>
              <a:pathLst>
                <a:path w="1025525" h="122554">
                  <a:moveTo>
                    <a:pt x="1025200" y="0"/>
                  </a:moveTo>
                  <a:lnTo>
                    <a:pt x="10397" y="120989"/>
                  </a:lnTo>
                  <a:lnTo>
                    <a:pt x="0" y="12222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518496" y="5646014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93861" y="0"/>
                  </a:moveTo>
                  <a:lnTo>
                    <a:pt x="0" y="61807"/>
                  </a:lnTo>
                  <a:lnTo>
                    <a:pt x="105755" y="99813"/>
                  </a:lnTo>
                  <a:lnTo>
                    <a:pt x="938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81874" y="6865450"/>
              <a:ext cx="4568825" cy="617855"/>
            </a:xfrm>
            <a:custGeom>
              <a:avLst/>
              <a:gdLst/>
              <a:ahLst/>
              <a:cxnLst/>
              <a:rect l="l" t="t" r="r" b="b"/>
              <a:pathLst>
                <a:path w="4568825" h="617854">
                  <a:moveTo>
                    <a:pt x="188535" y="0"/>
                  </a:moveTo>
                  <a:lnTo>
                    <a:pt x="4379762" y="0"/>
                  </a:lnTo>
                  <a:lnTo>
                    <a:pt x="4417280" y="144"/>
                  </a:lnTo>
                  <a:lnTo>
                    <a:pt x="4471568" y="3897"/>
                  </a:lnTo>
                  <a:lnTo>
                    <a:pt x="4512965" y="20377"/>
                  </a:lnTo>
                  <a:lnTo>
                    <a:pt x="4547921" y="55332"/>
                  </a:lnTo>
                  <a:lnTo>
                    <a:pt x="4564401" y="96729"/>
                  </a:lnTo>
                  <a:lnTo>
                    <a:pt x="4568154" y="151018"/>
                  </a:lnTo>
                  <a:lnTo>
                    <a:pt x="4568298" y="188535"/>
                  </a:lnTo>
                  <a:lnTo>
                    <a:pt x="4568298" y="429221"/>
                  </a:lnTo>
                  <a:lnTo>
                    <a:pt x="4567143" y="496995"/>
                  </a:lnTo>
                  <a:lnTo>
                    <a:pt x="4559060" y="539872"/>
                  </a:lnTo>
                  <a:lnTo>
                    <a:pt x="4532346" y="581804"/>
                  </a:lnTo>
                  <a:lnTo>
                    <a:pt x="4490414" y="608517"/>
                  </a:lnTo>
                  <a:lnTo>
                    <a:pt x="4447536" y="616602"/>
                  </a:lnTo>
                  <a:lnTo>
                    <a:pt x="4379762" y="617756"/>
                  </a:lnTo>
                  <a:lnTo>
                    <a:pt x="188535" y="617756"/>
                  </a:lnTo>
                  <a:lnTo>
                    <a:pt x="120761" y="616602"/>
                  </a:lnTo>
                  <a:lnTo>
                    <a:pt x="77884" y="608517"/>
                  </a:lnTo>
                  <a:lnTo>
                    <a:pt x="35952" y="581804"/>
                  </a:lnTo>
                  <a:lnTo>
                    <a:pt x="9239" y="539872"/>
                  </a:lnTo>
                  <a:lnTo>
                    <a:pt x="1154" y="496995"/>
                  </a:lnTo>
                  <a:lnTo>
                    <a:pt x="0" y="429221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768321" y="7198162"/>
              <a:ext cx="5225415" cy="828675"/>
            </a:xfrm>
            <a:custGeom>
              <a:avLst/>
              <a:gdLst/>
              <a:ahLst/>
              <a:cxnLst/>
              <a:rect l="l" t="t" r="r" b="b"/>
              <a:pathLst>
                <a:path w="5225415" h="828675">
                  <a:moveTo>
                    <a:pt x="5225228" y="828310"/>
                  </a:moveTo>
                  <a:lnTo>
                    <a:pt x="10341" y="163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679378" y="7150161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4" h="99695">
                  <a:moveTo>
                    <a:pt x="107149" y="0"/>
                  </a:moveTo>
                  <a:lnTo>
                    <a:pt x="0" y="33902"/>
                  </a:lnTo>
                  <a:lnTo>
                    <a:pt x="91410" y="99280"/>
                  </a:lnTo>
                  <a:lnTo>
                    <a:pt x="107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81874" y="7571679"/>
              <a:ext cx="5664835" cy="593725"/>
            </a:xfrm>
            <a:custGeom>
              <a:avLst/>
              <a:gdLst/>
              <a:ahLst/>
              <a:cxnLst/>
              <a:rect l="l" t="t" r="r" b="b"/>
              <a:pathLst>
                <a:path w="5664834" h="593725">
                  <a:moveTo>
                    <a:pt x="188535" y="0"/>
                  </a:moveTo>
                  <a:lnTo>
                    <a:pt x="5475859" y="0"/>
                  </a:lnTo>
                  <a:lnTo>
                    <a:pt x="5513376" y="144"/>
                  </a:lnTo>
                  <a:lnTo>
                    <a:pt x="5567665" y="3897"/>
                  </a:lnTo>
                  <a:lnTo>
                    <a:pt x="5609062" y="20377"/>
                  </a:lnTo>
                  <a:lnTo>
                    <a:pt x="5644017" y="55332"/>
                  </a:lnTo>
                  <a:lnTo>
                    <a:pt x="5660497" y="96729"/>
                  </a:lnTo>
                  <a:lnTo>
                    <a:pt x="5664250" y="151018"/>
                  </a:lnTo>
                  <a:lnTo>
                    <a:pt x="5664395" y="188535"/>
                  </a:lnTo>
                  <a:lnTo>
                    <a:pt x="5664395" y="404602"/>
                  </a:lnTo>
                  <a:lnTo>
                    <a:pt x="5663240" y="472376"/>
                  </a:lnTo>
                  <a:lnTo>
                    <a:pt x="5655155" y="515253"/>
                  </a:lnTo>
                  <a:lnTo>
                    <a:pt x="5628442" y="557185"/>
                  </a:lnTo>
                  <a:lnTo>
                    <a:pt x="5586510" y="583899"/>
                  </a:lnTo>
                  <a:lnTo>
                    <a:pt x="5543633" y="591983"/>
                  </a:lnTo>
                  <a:lnTo>
                    <a:pt x="5475859" y="593138"/>
                  </a:lnTo>
                  <a:lnTo>
                    <a:pt x="188535" y="593138"/>
                  </a:lnTo>
                  <a:lnTo>
                    <a:pt x="120761" y="591983"/>
                  </a:lnTo>
                  <a:lnTo>
                    <a:pt x="77884" y="583899"/>
                  </a:lnTo>
                  <a:lnTo>
                    <a:pt x="35952" y="557185"/>
                  </a:lnTo>
                  <a:lnTo>
                    <a:pt x="9239" y="515253"/>
                  </a:lnTo>
                  <a:lnTo>
                    <a:pt x="1154" y="472376"/>
                  </a:lnTo>
                  <a:lnTo>
                    <a:pt x="0" y="404602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53369" y="7900898"/>
              <a:ext cx="4231640" cy="1646555"/>
            </a:xfrm>
            <a:custGeom>
              <a:avLst/>
              <a:gdLst/>
              <a:ahLst/>
              <a:cxnLst/>
              <a:rect l="l" t="t" r="r" b="b"/>
              <a:pathLst>
                <a:path w="4231640" h="1646554">
                  <a:moveTo>
                    <a:pt x="4231434" y="1646263"/>
                  </a:moveTo>
                  <a:lnTo>
                    <a:pt x="9758" y="379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69448" y="7857855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5" h="93979">
                  <a:moveTo>
                    <a:pt x="111903" y="0"/>
                  </a:moveTo>
                  <a:lnTo>
                    <a:pt x="0" y="10393"/>
                  </a:lnTo>
                  <a:lnTo>
                    <a:pt x="75456" y="93679"/>
                  </a:lnTo>
                  <a:lnTo>
                    <a:pt x="11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1201073" y="7581141"/>
            <a:ext cx="8586470" cy="2363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1590" marR="232410">
              <a:lnSpc>
                <a:spcPct val="109400"/>
              </a:lnSpc>
              <a:spcBef>
                <a:spcPts val="95"/>
              </a:spcBef>
            </a:pP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EF5FA7"/>
                </a:solidFill>
                <a:latin typeface="Arial"/>
                <a:cs typeface="Arial"/>
              </a:rPr>
              <a:t>backpropagation</a:t>
            </a:r>
            <a:r>
              <a:rPr dirty="0" sz="2450" spc="-12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(compute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parameter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6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requires_grad=True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  <a:p>
            <a:pPr marL="36195" marR="5080" indent="-24130">
              <a:lnSpc>
                <a:spcPct val="109400"/>
              </a:lnSpc>
              <a:spcBef>
                <a:spcPts val="2330"/>
              </a:spcBef>
            </a:pPr>
            <a:r>
              <a:rPr dirty="0" sz="2450" spc="90">
                <a:solidFill>
                  <a:srgbClr val="16E7CF"/>
                </a:solidFill>
                <a:latin typeface="Arial"/>
                <a:cs typeface="Arial"/>
              </a:rPr>
              <a:t>Step</a:t>
            </a:r>
            <a:r>
              <a:rPr dirty="0" sz="2450" spc="-14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16E7CF"/>
                </a:solidFill>
                <a:latin typeface="Arial"/>
                <a:cs typeface="Arial"/>
              </a:rPr>
              <a:t>the</a:t>
            </a:r>
            <a:r>
              <a:rPr dirty="0" sz="2450" spc="-14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16E7CF"/>
                </a:solidFill>
                <a:latin typeface="Arial"/>
                <a:cs typeface="Arial"/>
              </a:rPr>
              <a:t>optimizer</a:t>
            </a:r>
            <a:r>
              <a:rPr dirty="0" sz="2450" spc="-14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parameters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6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respect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gradients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calculated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loss.backward()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44827" y="8311827"/>
            <a:ext cx="62534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Note: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this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function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3963" rIns="0" bIns="0" rtlCol="0" vert="horz">
            <a:spAutoFit/>
          </a:bodyPr>
          <a:lstStyle/>
          <a:p>
            <a:pPr marL="4321810">
              <a:lnSpc>
                <a:spcPct val="100000"/>
              </a:lnSpc>
              <a:spcBef>
                <a:spcPts val="130"/>
              </a:spcBef>
            </a:pPr>
            <a:r>
              <a:rPr dirty="0" sz="9450" spc="120"/>
              <a:t>P</a:t>
            </a:r>
            <a:r>
              <a:rPr dirty="0" sz="9450" spc="40"/>
              <a:t>y</a:t>
            </a:r>
            <a:r>
              <a:rPr dirty="0" sz="9450" spc="-830"/>
              <a:t>T</a:t>
            </a:r>
            <a:r>
              <a:rPr dirty="0" sz="9450" spc="40"/>
              <a:t>o</a:t>
            </a:r>
            <a:r>
              <a:rPr dirty="0" sz="9450" spc="-85"/>
              <a:t>r</a:t>
            </a:r>
            <a:r>
              <a:rPr dirty="0" sz="9450" spc="45"/>
              <a:t>c</a:t>
            </a:r>
            <a:r>
              <a:rPr dirty="0" sz="9450" spc="215"/>
              <a:t>h</a:t>
            </a:r>
            <a:r>
              <a:rPr dirty="0" sz="9450" spc="-965"/>
              <a:t> </a:t>
            </a:r>
            <a:r>
              <a:rPr dirty="0" sz="9450" spc="375"/>
              <a:t>testing</a:t>
            </a:r>
            <a:r>
              <a:rPr dirty="0" sz="9450" spc="-965"/>
              <a:t> </a:t>
            </a:r>
            <a:r>
              <a:rPr dirty="0" sz="9450" spc="330"/>
              <a:t>loop</a:t>
            </a:r>
            <a:endParaRPr sz="9450"/>
          </a:p>
        </p:txBody>
      </p:sp>
      <p:grpSp>
        <p:nvGrpSpPr>
          <p:cNvPr id="3" name="object 3" descr=""/>
          <p:cNvGrpSpPr/>
          <p:nvPr/>
        </p:nvGrpSpPr>
        <p:grpSpPr>
          <a:xfrm>
            <a:off x="356366" y="2203659"/>
            <a:ext cx="11118850" cy="7379970"/>
            <a:chOff x="356366" y="2203659"/>
            <a:chExt cx="11118850" cy="73799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66" y="2203659"/>
              <a:ext cx="10102008" cy="737968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14443" y="2782790"/>
              <a:ext cx="5664835" cy="1054735"/>
            </a:xfrm>
            <a:custGeom>
              <a:avLst/>
              <a:gdLst/>
              <a:ahLst/>
              <a:cxnLst/>
              <a:rect l="l" t="t" r="r" b="b"/>
              <a:pathLst>
                <a:path w="5664835" h="1054735">
                  <a:moveTo>
                    <a:pt x="246334" y="0"/>
                  </a:moveTo>
                  <a:lnTo>
                    <a:pt x="5418061" y="0"/>
                  </a:lnTo>
                  <a:lnTo>
                    <a:pt x="5467080" y="188"/>
                  </a:lnTo>
                  <a:lnTo>
                    <a:pt x="5506611" y="1508"/>
                  </a:lnTo>
                  <a:lnTo>
                    <a:pt x="5562633" y="12071"/>
                  </a:lnTo>
                  <a:lnTo>
                    <a:pt x="5617420" y="46974"/>
                  </a:lnTo>
                  <a:lnTo>
                    <a:pt x="5652323" y="101760"/>
                  </a:lnTo>
                  <a:lnTo>
                    <a:pt x="5662886" y="157783"/>
                  </a:lnTo>
                  <a:lnTo>
                    <a:pt x="5664206" y="197314"/>
                  </a:lnTo>
                  <a:lnTo>
                    <a:pt x="5664395" y="246334"/>
                  </a:lnTo>
                  <a:lnTo>
                    <a:pt x="5664395" y="807971"/>
                  </a:lnTo>
                  <a:lnTo>
                    <a:pt x="5664206" y="856990"/>
                  </a:lnTo>
                  <a:lnTo>
                    <a:pt x="5662886" y="896522"/>
                  </a:lnTo>
                  <a:lnTo>
                    <a:pt x="5652323" y="952544"/>
                  </a:lnTo>
                  <a:lnTo>
                    <a:pt x="5617420" y="1007330"/>
                  </a:lnTo>
                  <a:lnTo>
                    <a:pt x="5562633" y="1042233"/>
                  </a:lnTo>
                  <a:lnTo>
                    <a:pt x="5506611" y="1052796"/>
                  </a:lnTo>
                  <a:lnTo>
                    <a:pt x="5467080" y="1054116"/>
                  </a:lnTo>
                  <a:lnTo>
                    <a:pt x="5418061" y="1054305"/>
                  </a:lnTo>
                  <a:lnTo>
                    <a:pt x="246334" y="1054305"/>
                  </a:lnTo>
                  <a:lnTo>
                    <a:pt x="197314" y="1054116"/>
                  </a:lnTo>
                  <a:lnTo>
                    <a:pt x="157783" y="1052796"/>
                  </a:lnTo>
                  <a:lnTo>
                    <a:pt x="101760" y="1042233"/>
                  </a:lnTo>
                  <a:lnTo>
                    <a:pt x="46974" y="1007330"/>
                  </a:lnTo>
                  <a:lnTo>
                    <a:pt x="12071" y="952544"/>
                  </a:lnTo>
                  <a:lnTo>
                    <a:pt x="1508" y="896522"/>
                  </a:lnTo>
                  <a:lnTo>
                    <a:pt x="188" y="856990"/>
                  </a:lnTo>
                  <a:lnTo>
                    <a:pt x="0" y="807971"/>
                  </a:lnTo>
                  <a:lnTo>
                    <a:pt x="0" y="246334"/>
                  </a:lnTo>
                  <a:lnTo>
                    <a:pt x="188" y="197314"/>
                  </a:lnTo>
                  <a:lnTo>
                    <a:pt x="1508" y="157783"/>
                  </a:lnTo>
                  <a:lnTo>
                    <a:pt x="12071" y="101760"/>
                  </a:lnTo>
                  <a:lnTo>
                    <a:pt x="46974" y="46974"/>
                  </a:lnTo>
                  <a:lnTo>
                    <a:pt x="101760" y="12071"/>
                  </a:lnTo>
                  <a:lnTo>
                    <a:pt x="157783" y="1508"/>
                  </a:lnTo>
                  <a:lnTo>
                    <a:pt x="197314" y="188"/>
                  </a:lnTo>
                  <a:lnTo>
                    <a:pt x="24633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615788" y="2693736"/>
              <a:ext cx="4639945" cy="588645"/>
            </a:xfrm>
            <a:custGeom>
              <a:avLst/>
              <a:gdLst/>
              <a:ahLst/>
              <a:cxnLst/>
              <a:rect l="l" t="t" r="r" b="b"/>
              <a:pathLst>
                <a:path w="4639945" h="588645">
                  <a:moveTo>
                    <a:pt x="4639386" y="0"/>
                  </a:moveTo>
                  <a:lnTo>
                    <a:pt x="10387" y="587043"/>
                  </a:lnTo>
                  <a:lnTo>
                    <a:pt x="0" y="58836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526451" y="3230918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93398" y="0"/>
                  </a:moveTo>
                  <a:lnTo>
                    <a:pt x="0" y="62508"/>
                  </a:lnTo>
                  <a:lnTo>
                    <a:pt x="106044" y="99721"/>
                  </a:lnTo>
                  <a:lnTo>
                    <a:pt x="93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52497" y="6085312"/>
              <a:ext cx="4312285" cy="1767205"/>
            </a:xfrm>
            <a:custGeom>
              <a:avLst/>
              <a:gdLst/>
              <a:ahLst/>
              <a:cxnLst/>
              <a:rect l="l" t="t" r="r" b="b"/>
              <a:pathLst>
                <a:path w="4312285" h="1767204">
                  <a:moveTo>
                    <a:pt x="188535" y="0"/>
                  </a:moveTo>
                  <a:lnTo>
                    <a:pt x="4123645" y="0"/>
                  </a:lnTo>
                  <a:lnTo>
                    <a:pt x="4161162" y="144"/>
                  </a:lnTo>
                  <a:lnTo>
                    <a:pt x="4215451" y="3897"/>
                  </a:lnTo>
                  <a:lnTo>
                    <a:pt x="4256848" y="20377"/>
                  </a:lnTo>
                  <a:lnTo>
                    <a:pt x="4291803" y="55332"/>
                  </a:lnTo>
                  <a:lnTo>
                    <a:pt x="4308283" y="96729"/>
                  </a:lnTo>
                  <a:lnTo>
                    <a:pt x="4312036" y="151018"/>
                  </a:lnTo>
                  <a:lnTo>
                    <a:pt x="4312180" y="188535"/>
                  </a:lnTo>
                  <a:lnTo>
                    <a:pt x="4312180" y="1578047"/>
                  </a:lnTo>
                  <a:lnTo>
                    <a:pt x="4311025" y="1645820"/>
                  </a:lnTo>
                  <a:lnTo>
                    <a:pt x="4302942" y="1688698"/>
                  </a:lnTo>
                  <a:lnTo>
                    <a:pt x="4276228" y="1730630"/>
                  </a:lnTo>
                  <a:lnTo>
                    <a:pt x="4234296" y="1757343"/>
                  </a:lnTo>
                  <a:lnTo>
                    <a:pt x="4191419" y="1765427"/>
                  </a:lnTo>
                  <a:lnTo>
                    <a:pt x="4123645" y="1766582"/>
                  </a:lnTo>
                  <a:lnTo>
                    <a:pt x="188535" y="1766582"/>
                  </a:lnTo>
                  <a:lnTo>
                    <a:pt x="120761" y="1765427"/>
                  </a:lnTo>
                  <a:lnTo>
                    <a:pt x="77884" y="1757343"/>
                  </a:lnTo>
                  <a:lnTo>
                    <a:pt x="35952" y="1730630"/>
                  </a:lnTo>
                  <a:lnTo>
                    <a:pt x="9239" y="1688698"/>
                  </a:lnTo>
                  <a:lnTo>
                    <a:pt x="1154" y="1645820"/>
                  </a:lnTo>
                  <a:lnTo>
                    <a:pt x="0" y="1578047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36475" y="6754583"/>
              <a:ext cx="6023610" cy="83185"/>
            </a:xfrm>
            <a:custGeom>
              <a:avLst/>
              <a:gdLst/>
              <a:ahLst/>
              <a:cxnLst/>
              <a:rect l="l" t="t" r="r" b="b"/>
              <a:pathLst>
                <a:path w="6023609" h="83184">
                  <a:moveTo>
                    <a:pt x="6023354" y="0"/>
                  </a:moveTo>
                  <a:lnTo>
                    <a:pt x="10469" y="82766"/>
                  </a:lnTo>
                  <a:lnTo>
                    <a:pt x="0" y="8291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46435" y="6787093"/>
              <a:ext cx="101600" cy="100965"/>
            </a:xfrm>
            <a:custGeom>
              <a:avLst/>
              <a:gdLst/>
              <a:ahLst/>
              <a:cxnLst/>
              <a:rect l="l" t="t" r="r" b="b"/>
              <a:pathLst>
                <a:path w="101600" h="100965">
                  <a:moveTo>
                    <a:pt x="99819" y="0"/>
                  </a:moveTo>
                  <a:lnTo>
                    <a:pt x="0" y="51639"/>
                  </a:lnTo>
                  <a:lnTo>
                    <a:pt x="101203" y="100511"/>
                  </a:lnTo>
                  <a:lnTo>
                    <a:pt x="99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75691" y="7162653"/>
              <a:ext cx="4018915" cy="593725"/>
            </a:xfrm>
            <a:custGeom>
              <a:avLst/>
              <a:gdLst/>
              <a:ahLst/>
              <a:cxnLst/>
              <a:rect l="l" t="t" r="r" b="b"/>
              <a:pathLst>
                <a:path w="4018915" h="593725">
                  <a:moveTo>
                    <a:pt x="181022" y="0"/>
                  </a:moveTo>
                  <a:lnTo>
                    <a:pt x="3837619" y="0"/>
                  </a:lnTo>
                  <a:lnTo>
                    <a:pt x="3873641" y="138"/>
                  </a:lnTo>
                  <a:lnTo>
                    <a:pt x="3925766" y="3742"/>
                  </a:lnTo>
                  <a:lnTo>
                    <a:pt x="3965514" y="19565"/>
                  </a:lnTo>
                  <a:lnTo>
                    <a:pt x="3999076" y="53127"/>
                  </a:lnTo>
                  <a:lnTo>
                    <a:pt x="4014899" y="92874"/>
                  </a:lnTo>
                  <a:lnTo>
                    <a:pt x="4018503" y="144999"/>
                  </a:lnTo>
                  <a:lnTo>
                    <a:pt x="4018642" y="181022"/>
                  </a:lnTo>
                  <a:lnTo>
                    <a:pt x="4018642" y="412115"/>
                  </a:lnTo>
                  <a:lnTo>
                    <a:pt x="4017533" y="477189"/>
                  </a:lnTo>
                  <a:lnTo>
                    <a:pt x="4009771" y="518357"/>
                  </a:lnTo>
                  <a:lnTo>
                    <a:pt x="3984121" y="558618"/>
                  </a:lnTo>
                  <a:lnTo>
                    <a:pt x="3943861" y="584267"/>
                  </a:lnTo>
                  <a:lnTo>
                    <a:pt x="3902692" y="592029"/>
                  </a:lnTo>
                  <a:lnTo>
                    <a:pt x="3837619" y="593138"/>
                  </a:lnTo>
                  <a:lnTo>
                    <a:pt x="181022" y="593138"/>
                  </a:lnTo>
                  <a:lnTo>
                    <a:pt x="115949" y="592029"/>
                  </a:lnTo>
                  <a:lnTo>
                    <a:pt x="74780" y="584267"/>
                  </a:lnTo>
                  <a:lnTo>
                    <a:pt x="34519" y="558618"/>
                  </a:lnTo>
                  <a:lnTo>
                    <a:pt x="8870" y="518357"/>
                  </a:lnTo>
                  <a:lnTo>
                    <a:pt x="1108" y="477189"/>
                  </a:lnTo>
                  <a:lnTo>
                    <a:pt x="0" y="412115"/>
                  </a:lnTo>
                  <a:lnTo>
                    <a:pt x="0" y="181022"/>
                  </a:lnTo>
                  <a:lnTo>
                    <a:pt x="1108" y="115949"/>
                  </a:lnTo>
                  <a:lnTo>
                    <a:pt x="8870" y="74780"/>
                  </a:lnTo>
                  <a:lnTo>
                    <a:pt x="34519" y="34519"/>
                  </a:lnTo>
                  <a:lnTo>
                    <a:pt x="74780" y="8870"/>
                  </a:lnTo>
                  <a:lnTo>
                    <a:pt x="115949" y="1108"/>
                  </a:lnTo>
                  <a:lnTo>
                    <a:pt x="181022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03641" y="4095087"/>
              <a:ext cx="5961380" cy="1424940"/>
            </a:xfrm>
            <a:custGeom>
              <a:avLst/>
              <a:gdLst/>
              <a:ahLst/>
              <a:cxnLst/>
              <a:rect l="l" t="t" r="r" b="b"/>
              <a:pathLst>
                <a:path w="5961380" h="1424939">
                  <a:moveTo>
                    <a:pt x="5960972" y="0"/>
                  </a:moveTo>
                  <a:lnTo>
                    <a:pt x="10184" y="1421977"/>
                  </a:lnTo>
                  <a:lnTo>
                    <a:pt x="0" y="142441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416051" y="5468180"/>
              <a:ext cx="109855" cy="97790"/>
            </a:xfrm>
            <a:custGeom>
              <a:avLst/>
              <a:gdLst/>
              <a:ahLst/>
              <a:cxnLst/>
              <a:rect l="l" t="t" r="r" b="b"/>
              <a:pathLst>
                <a:path w="109854" h="97789">
                  <a:moveTo>
                    <a:pt x="86087" y="0"/>
                  </a:moveTo>
                  <a:lnTo>
                    <a:pt x="0" y="72247"/>
                  </a:lnTo>
                  <a:lnTo>
                    <a:pt x="109449" y="97768"/>
                  </a:lnTo>
                  <a:lnTo>
                    <a:pt x="86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70616" y="5444697"/>
              <a:ext cx="3799204" cy="506095"/>
            </a:xfrm>
            <a:custGeom>
              <a:avLst/>
              <a:gdLst/>
              <a:ahLst/>
              <a:cxnLst/>
              <a:rect l="l" t="t" r="r" b="b"/>
              <a:pathLst>
                <a:path w="3799204" h="506095">
                  <a:moveTo>
                    <a:pt x="144450" y="0"/>
                  </a:moveTo>
                  <a:lnTo>
                    <a:pt x="3654149" y="0"/>
                  </a:lnTo>
                  <a:lnTo>
                    <a:pt x="3682894" y="110"/>
                  </a:lnTo>
                  <a:lnTo>
                    <a:pt x="3724488" y="2986"/>
                  </a:lnTo>
                  <a:lnTo>
                    <a:pt x="3771054" y="27545"/>
                  </a:lnTo>
                  <a:lnTo>
                    <a:pt x="3795613" y="74111"/>
                  </a:lnTo>
                  <a:lnTo>
                    <a:pt x="3798489" y="115705"/>
                  </a:lnTo>
                  <a:lnTo>
                    <a:pt x="3798600" y="144450"/>
                  </a:lnTo>
                  <a:lnTo>
                    <a:pt x="3798600" y="361243"/>
                  </a:lnTo>
                  <a:lnTo>
                    <a:pt x="3797715" y="413170"/>
                  </a:lnTo>
                  <a:lnTo>
                    <a:pt x="3782987" y="463300"/>
                  </a:lnTo>
                  <a:lnTo>
                    <a:pt x="3738926" y="498615"/>
                  </a:lnTo>
                  <a:lnTo>
                    <a:pt x="3682894" y="505583"/>
                  </a:lnTo>
                  <a:lnTo>
                    <a:pt x="3654149" y="505694"/>
                  </a:lnTo>
                  <a:lnTo>
                    <a:pt x="144450" y="505694"/>
                  </a:lnTo>
                  <a:lnTo>
                    <a:pt x="92524" y="504809"/>
                  </a:lnTo>
                  <a:lnTo>
                    <a:pt x="42394" y="490082"/>
                  </a:lnTo>
                  <a:lnTo>
                    <a:pt x="7078" y="446021"/>
                  </a:lnTo>
                  <a:lnTo>
                    <a:pt x="110" y="389988"/>
                  </a:lnTo>
                  <a:lnTo>
                    <a:pt x="0" y="361243"/>
                  </a:lnTo>
                  <a:lnTo>
                    <a:pt x="0" y="144450"/>
                  </a:lnTo>
                  <a:lnTo>
                    <a:pt x="884" y="92524"/>
                  </a:lnTo>
                  <a:lnTo>
                    <a:pt x="15612" y="42394"/>
                  </a:lnTo>
                  <a:lnTo>
                    <a:pt x="59672" y="7078"/>
                  </a:lnTo>
                  <a:lnTo>
                    <a:pt x="115705" y="110"/>
                  </a:lnTo>
                  <a:lnTo>
                    <a:pt x="14445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1062763" y="2051513"/>
            <a:ext cx="8359775" cy="5088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89230" marR="181610">
              <a:lnSpc>
                <a:spcPct val="109400"/>
              </a:lnSpc>
              <a:spcBef>
                <a:spcPts val="95"/>
              </a:spcBef>
            </a:pP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5">
                <a:solidFill>
                  <a:srgbClr val="FFFFFF"/>
                </a:solidFill>
                <a:latin typeface="Arial"/>
                <a:cs typeface="Arial"/>
              </a:rPr>
              <a:t>empty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Arial"/>
                <a:cs typeface="Arial"/>
              </a:rPr>
              <a:t>useful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(helpful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progress)</a:t>
            </a:r>
            <a:endParaRPr sz="2450">
              <a:latin typeface="Arial"/>
              <a:cs typeface="Arial"/>
            </a:endParaRPr>
          </a:p>
          <a:p>
            <a:pPr algn="ctr" marL="34290" marR="26670">
              <a:lnSpc>
                <a:spcPct val="109400"/>
              </a:lnSpc>
              <a:spcBef>
                <a:spcPts val="2415"/>
              </a:spcBef>
            </a:pPr>
            <a:r>
              <a:rPr dirty="0" sz="2450" spc="-10">
                <a:solidFill>
                  <a:srgbClr val="88FA4E"/>
                </a:solidFill>
                <a:latin typeface="Arial"/>
                <a:cs typeface="Arial"/>
              </a:rPr>
              <a:t>Tell</a:t>
            </a:r>
            <a:r>
              <a:rPr dirty="0" sz="2450" spc="-15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88FA4E"/>
                </a:solidFill>
                <a:latin typeface="Arial"/>
                <a:cs typeface="Arial"/>
              </a:rPr>
              <a:t>the</a:t>
            </a:r>
            <a:r>
              <a:rPr dirty="0" sz="2450" spc="-15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88FA4E"/>
                </a:solidFill>
                <a:latin typeface="Arial"/>
                <a:cs typeface="Arial"/>
              </a:rPr>
              <a:t>model</a:t>
            </a:r>
            <a:r>
              <a:rPr dirty="0" sz="2450" spc="-15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88FA4E"/>
                </a:solidFill>
                <a:latin typeface="Arial"/>
                <a:cs typeface="Arial"/>
              </a:rPr>
              <a:t>we</a:t>
            </a:r>
            <a:r>
              <a:rPr dirty="0" sz="2450" spc="-145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155">
                <a:solidFill>
                  <a:srgbClr val="88FA4E"/>
                </a:solidFill>
                <a:latin typeface="Arial"/>
                <a:cs typeface="Arial"/>
              </a:rPr>
              <a:t>want</a:t>
            </a:r>
            <a:r>
              <a:rPr dirty="0" sz="2450" spc="-15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88FA4E"/>
                </a:solidFill>
                <a:latin typeface="Arial"/>
                <a:cs typeface="Arial"/>
              </a:rPr>
              <a:t>to</a:t>
            </a:r>
            <a:r>
              <a:rPr dirty="0" sz="2450" spc="-15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88FA4E"/>
                </a:solidFill>
                <a:latin typeface="Arial"/>
                <a:cs typeface="Arial"/>
              </a:rPr>
              <a:t>evaluate</a:t>
            </a:r>
            <a:r>
              <a:rPr dirty="0" sz="2450" spc="-145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rather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train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(this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turns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55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0">
                <a:solidFill>
                  <a:srgbClr val="FFFFFF"/>
                </a:solidFill>
                <a:latin typeface="Arial"/>
                <a:cs typeface="Arial"/>
              </a:rPr>
              <a:t>functionality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15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65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evaluation)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ct val="109400"/>
              </a:lnSpc>
              <a:spcBef>
                <a:spcPts val="2425"/>
              </a:spcBef>
            </a:pPr>
            <a:r>
              <a:rPr dirty="0" sz="2450" spc="5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00A2FF"/>
                </a:solidFill>
                <a:latin typeface="Andale Mono"/>
                <a:cs typeface="Andale Mono"/>
              </a:rPr>
              <a:t>torch.inference_mode()</a:t>
            </a:r>
            <a:r>
              <a:rPr dirty="0" sz="2450" spc="-930">
                <a:solidFill>
                  <a:srgbClr val="00A2FF"/>
                </a:solidFill>
                <a:latin typeface="Andale Mono"/>
                <a:cs typeface="Andale Mono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2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disable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0">
                <a:solidFill>
                  <a:srgbClr val="FFFFFF"/>
                </a:solidFill>
                <a:latin typeface="Arial"/>
                <a:cs typeface="Arial"/>
              </a:rPr>
              <a:t>functionality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(gradient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9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inference)</a:t>
            </a:r>
            <a:endParaRPr sz="2450">
              <a:latin typeface="Arial"/>
              <a:cs typeface="Arial"/>
            </a:endParaRPr>
          </a:p>
          <a:p>
            <a:pPr algn="ctr" marL="248285" marR="240665">
              <a:lnSpc>
                <a:spcPct val="109400"/>
              </a:lnSpc>
              <a:spcBef>
                <a:spcPts val="2870"/>
              </a:spcBef>
            </a:pPr>
            <a:r>
              <a:rPr dirty="0" sz="2450" spc="-8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(this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450" spc="85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implemented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AE232"/>
                </a:solidFill>
                <a:latin typeface="Andale Mono"/>
                <a:cs typeface="Andale Mono"/>
              </a:rPr>
              <a:t>forward()</a:t>
            </a:r>
            <a:r>
              <a:rPr dirty="0" sz="2450" spc="40">
                <a:solidFill>
                  <a:srgbClr val="FAE232"/>
                </a:solidFill>
                <a:latin typeface="Andale Mono"/>
                <a:cs typeface="Andale Mono"/>
              </a:rPr>
              <a:t> </a:t>
            </a:r>
            <a:r>
              <a:rPr dirty="0" sz="2450" spc="145">
                <a:solidFill>
                  <a:srgbClr val="FFFFFF"/>
                </a:solidFill>
                <a:latin typeface="Arial"/>
                <a:cs typeface="Arial"/>
              </a:rPr>
              <a:t>method)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329100" y="5548869"/>
            <a:ext cx="9740265" cy="3700779"/>
            <a:chOff x="1329100" y="5548869"/>
            <a:chExt cx="9740265" cy="3700779"/>
          </a:xfrm>
        </p:grpSpPr>
        <p:sp>
          <p:nvSpPr>
            <p:cNvPr id="17" name="object 17" descr=""/>
            <p:cNvSpPr/>
            <p:nvPr/>
          </p:nvSpPr>
          <p:spPr>
            <a:xfrm>
              <a:off x="5984192" y="5559340"/>
              <a:ext cx="5003165" cy="586740"/>
            </a:xfrm>
            <a:custGeom>
              <a:avLst/>
              <a:gdLst/>
              <a:ahLst/>
              <a:cxnLst/>
              <a:rect l="l" t="t" r="r" b="b"/>
              <a:pathLst>
                <a:path w="5003165" h="586739">
                  <a:moveTo>
                    <a:pt x="5002907" y="0"/>
                  </a:moveTo>
                  <a:lnTo>
                    <a:pt x="10399" y="585419"/>
                  </a:lnTo>
                  <a:lnTo>
                    <a:pt x="0" y="5866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94754" y="6094841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93982" y="0"/>
                  </a:moveTo>
                  <a:lnTo>
                    <a:pt x="0" y="61625"/>
                  </a:lnTo>
                  <a:lnTo>
                    <a:pt x="105689" y="99836"/>
                  </a:lnTo>
                  <a:lnTo>
                    <a:pt x="93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07425" y="6562752"/>
              <a:ext cx="3248660" cy="506095"/>
            </a:xfrm>
            <a:custGeom>
              <a:avLst/>
              <a:gdLst/>
              <a:ahLst/>
              <a:cxnLst/>
              <a:rect l="l" t="t" r="r" b="b"/>
              <a:pathLst>
                <a:path w="3248660" h="506095">
                  <a:moveTo>
                    <a:pt x="114308" y="0"/>
                  </a:moveTo>
                  <a:lnTo>
                    <a:pt x="3134092" y="0"/>
                  </a:lnTo>
                  <a:lnTo>
                    <a:pt x="3156838" y="87"/>
                  </a:lnTo>
                  <a:lnTo>
                    <a:pt x="3201178" y="5601"/>
                  </a:lnTo>
                  <a:lnTo>
                    <a:pt x="3236045" y="33547"/>
                  </a:lnTo>
                  <a:lnTo>
                    <a:pt x="3247700" y="73217"/>
                  </a:lnTo>
                  <a:lnTo>
                    <a:pt x="3248400" y="114308"/>
                  </a:lnTo>
                  <a:lnTo>
                    <a:pt x="3248400" y="391385"/>
                  </a:lnTo>
                  <a:lnTo>
                    <a:pt x="3247700" y="432477"/>
                  </a:lnTo>
                  <a:lnTo>
                    <a:pt x="3236045" y="472146"/>
                  </a:lnTo>
                  <a:lnTo>
                    <a:pt x="3201178" y="500092"/>
                  </a:lnTo>
                  <a:lnTo>
                    <a:pt x="3156838" y="505607"/>
                  </a:lnTo>
                  <a:lnTo>
                    <a:pt x="3134092" y="505694"/>
                  </a:lnTo>
                  <a:lnTo>
                    <a:pt x="114308" y="505694"/>
                  </a:lnTo>
                  <a:lnTo>
                    <a:pt x="73217" y="504994"/>
                  </a:lnTo>
                  <a:lnTo>
                    <a:pt x="33547" y="493339"/>
                  </a:lnTo>
                  <a:lnTo>
                    <a:pt x="5601" y="458473"/>
                  </a:lnTo>
                  <a:lnTo>
                    <a:pt x="87" y="414132"/>
                  </a:lnTo>
                  <a:lnTo>
                    <a:pt x="0" y="391385"/>
                  </a:lnTo>
                  <a:lnTo>
                    <a:pt x="0" y="114308"/>
                  </a:lnTo>
                  <a:lnTo>
                    <a:pt x="700" y="73217"/>
                  </a:lnTo>
                  <a:lnTo>
                    <a:pt x="12354" y="33547"/>
                  </a:lnTo>
                  <a:lnTo>
                    <a:pt x="47221" y="5601"/>
                  </a:lnTo>
                  <a:lnTo>
                    <a:pt x="91561" y="87"/>
                  </a:lnTo>
                  <a:lnTo>
                    <a:pt x="114308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773745" y="7508588"/>
              <a:ext cx="5225415" cy="233045"/>
            </a:xfrm>
            <a:custGeom>
              <a:avLst/>
              <a:gdLst/>
              <a:ahLst/>
              <a:cxnLst/>
              <a:rect l="l" t="t" r="r" b="b"/>
              <a:pathLst>
                <a:path w="5225415" h="233045">
                  <a:moveTo>
                    <a:pt x="5225217" y="233013"/>
                  </a:moveTo>
                  <a:lnTo>
                    <a:pt x="10460" y="46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683789" y="7458845"/>
              <a:ext cx="102870" cy="100965"/>
            </a:xfrm>
            <a:custGeom>
              <a:avLst/>
              <a:gdLst/>
              <a:ahLst/>
              <a:cxnLst/>
              <a:rect l="l" t="t" r="r" b="b"/>
              <a:pathLst>
                <a:path w="102870" h="100965">
                  <a:moveTo>
                    <a:pt x="102659" y="0"/>
                  </a:moveTo>
                  <a:lnTo>
                    <a:pt x="0" y="45731"/>
                  </a:lnTo>
                  <a:lnTo>
                    <a:pt x="98181" y="100419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55278" y="7849997"/>
              <a:ext cx="8739505" cy="1372870"/>
            </a:xfrm>
            <a:custGeom>
              <a:avLst/>
              <a:gdLst/>
              <a:ahLst/>
              <a:cxnLst/>
              <a:rect l="l" t="t" r="r" b="b"/>
              <a:pathLst>
                <a:path w="8739505" h="1372870">
                  <a:moveTo>
                    <a:pt x="67538" y="0"/>
                  </a:moveTo>
                  <a:lnTo>
                    <a:pt x="8671724" y="0"/>
                  </a:lnTo>
                  <a:lnTo>
                    <a:pt x="8685164" y="51"/>
                  </a:lnTo>
                  <a:lnTo>
                    <a:pt x="8726383" y="12879"/>
                  </a:lnTo>
                  <a:lnTo>
                    <a:pt x="8739212" y="54098"/>
                  </a:lnTo>
                  <a:lnTo>
                    <a:pt x="8739263" y="67538"/>
                  </a:lnTo>
                  <a:lnTo>
                    <a:pt x="8739263" y="1305315"/>
                  </a:lnTo>
                  <a:lnTo>
                    <a:pt x="8735953" y="1344953"/>
                  </a:lnTo>
                  <a:lnTo>
                    <a:pt x="8704612" y="1371457"/>
                  </a:lnTo>
                  <a:lnTo>
                    <a:pt x="8671724" y="1372853"/>
                  </a:lnTo>
                  <a:lnTo>
                    <a:pt x="67538" y="1372853"/>
                  </a:lnTo>
                  <a:lnTo>
                    <a:pt x="27900" y="1369543"/>
                  </a:lnTo>
                  <a:lnTo>
                    <a:pt x="1396" y="1338202"/>
                  </a:lnTo>
                  <a:lnTo>
                    <a:pt x="0" y="1305315"/>
                  </a:lnTo>
                  <a:lnTo>
                    <a:pt x="0" y="67538"/>
                  </a:lnTo>
                  <a:lnTo>
                    <a:pt x="3309" y="27900"/>
                  </a:lnTo>
                  <a:lnTo>
                    <a:pt x="34651" y="1396"/>
                  </a:lnTo>
                  <a:lnTo>
                    <a:pt x="67538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412699" y="8839548"/>
              <a:ext cx="656590" cy="0"/>
            </a:xfrm>
            <a:custGeom>
              <a:avLst/>
              <a:gdLst/>
              <a:ahLst/>
              <a:cxnLst/>
              <a:rect l="l" t="t" r="r" b="b"/>
              <a:pathLst>
                <a:path w="656590" h="0">
                  <a:moveTo>
                    <a:pt x="65634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322650" y="878928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1089161" y="7479170"/>
            <a:ext cx="8498840" cy="2339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1465" marR="586740" indent="-117475">
              <a:lnSpc>
                <a:spcPct val="109400"/>
              </a:lnSpc>
              <a:spcBef>
                <a:spcPts val="95"/>
              </a:spcBef>
            </a:pPr>
            <a:r>
              <a:rPr dirty="0" sz="2450" spc="80">
                <a:solidFill>
                  <a:srgbClr val="EF5FA7"/>
                </a:solidFill>
                <a:latin typeface="Arial"/>
                <a:cs typeface="Arial"/>
              </a:rPr>
              <a:t>Calculate</a:t>
            </a:r>
            <a:r>
              <a:rPr dirty="0" sz="2450" spc="-140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EF5FA7"/>
                </a:solidFill>
                <a:latin typeface="Arial"/>
                <a:cs typeface="Arial"/>
              </a:rPr>
              <a:t>the</a:t>
            </a:r>
            <a:r>
              <a:rPr dirty="0" sz="2450" spc="-13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2450" spc="175">
                <a:solidFill>
                  <a:srgbClr val="EF5FA7"/>
                </a:solidFill>
                <a:latin typeface="Arial"/>
                <a:cs typeface="Arial"/>
              </a:rPr>
              <a:t>test</a:t>
            </a:r>
            <a:r>
              <a:rPr dirty="0" sz="2450" spc="-13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EF5FA7"/>
                </a:solidFill>
                <a:latin typeface="Arial"/>
                <a:cs typeface="Arial"/>
              </a:rPr>
              <a:t>loss</a:t>
            </a:r>
            <a:r>
              <a:rPr dirty="0" sz="2450" spc="-13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2450" spc="50">
                <a:solidFill>
                  <a:srgbClr val="EF5FA7"/>
                </a:solidFill>
                <a:latin typeface="Arial"/>
                <a:cs typeface="Arial"/>
              </a:rPr>
              <a:t>value</a:t>
            </a:r>
            <a:r>
              <a:rPr dirty="0" sz="2450" spc="-140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(how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0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model’s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dataset,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60">
                <a:solidFill>
                  <a:srgbClr val="FFFFFF"/>
                </a:solidFill>
                <a:latin typeface="Arial"/>
                <a:cs typeface="Arial"/>
              </a:rPr>
              <a:t>better)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ct val="109400"/>
              </a:lnSpc>
              <a:spcBef>
                <a:spcPts val="2140"/>
              </a:spcBef>
            </a:pPr>
            <a:r>
              <a:rPr dirty="0" sz="2450" spc="55">
                <a:solidFill>
                  <a:srgbClr val="16E7CF"/>
                </a:solidFill>
                <a:latin typeface="Arial"/>
                <a:cs typeface="Arial"/>
              </a:rPr>
              <a:t>Display</a:t>
            </a:r>
            <a:r>
              <a:rPr dirty="0" sz="24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16E7CF"/>
                </a:solidFill>
                <a:latin typeface="Arial"/>
                <a:cs typeface="Arial"/>
              </a:rPr>
              <a:t>information</a:t>
            </a:r>
            <a:r>
              <a:rPr dirty="0" sz="24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16E7CF"/>
                </a:solidFill>
                <a:latin typeface="Arial"/>
                <a:cs typeface="Arial"/>
              </a:rPr>
              <a:t>outputs</a:t>
            </a:r>
            <a:r>
              <a:rPr dirty="0" sz="24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5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doing during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FFFFFF"/>
                </a:solidFill>
                <a:latin typeface="Arial"/>
                <a:cs typeface="Arial"/>
              </a:rPr>
              <a:t>training/testing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45">
                <a:solidFill>
                  <a:srgbClr val="FFFFFF"/>
                </a:solidFill>
                <a:latin typeface="Arial"/>
                <a:cs typeface="Arial"/>
              </a:rPr>
              <a:t>~10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epochs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(note: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gets </a:t>
            </a:r>
            <a:r>
              <a:rPr dirty="0" sz="2450" spc="145">
                <a:solidFill>
                  <a:srgbClr val="FFFFFF"/>
                </a:solidFill>
                <a:latin typeface="Arial"/>
                <a:cs typeface="Arial"/>
              </a:rPr>
              <a:t>printed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adjusted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speciLc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Arial"/>
                <a:cs typeface="Arial"/>
              </a:rPr>
              <a:t>problems)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55784" y="10763625"/>
            <a:ext cx="148920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https://discuss.pytorch.org/t/model-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eval-vs-</a:t>
            </a:r>
            <a:r>
              <a:rPr dirty="0" u="heavy" sz="1800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with-</a:t>
            </a:r>
            <a:r>
              <a:rPr dirty="0" u="heavy" sz="18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torch-</a:t>
            </a:r>
            <a:r>
              <a:rPr dirty="0" u="heavy" sz="1800" spc="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no-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grad/19615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 &amp;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PyTorch</a:t>
            </a:r>
            <a:r>
              <a:rPr dirty="0" u="heavy" sz="180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Twitter</a:t>
            </a:r>
            <a:r>
              <a:rPr dirty="0" u="heavy" sz="180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announcement</a:t>
            </a:r>
            <a:r>
              <a:rPr dirty="0" u="heavy" sz="180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of</a:t>
            </a:r>
            <a:r>
              <a:rPr dirty="0" u="heavy" sz="180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torch.inference_mode()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18538" y="9340109"/>
            <a:ext cx="62534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Note: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this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function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28" name="object 28" descr=""/>
          <p:cNvSpPr txBox="1"/>
          <p:nvPr/>
        </p:nvSpPr>
        <p:spPr>
          <a:xfrm rot="240000">
            <a:off x="16880384" y="4495049"/>
            <a:ext cx="292902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0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(faster</a:t>
            </a:r>
            <a:r>
              <a:rPr dirty="0" baseline="1133" sz="3675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performance!)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27" y="1539220"/>
            <a:ext cx="9643685" cy="823011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340982" y="609690"/>
            <a:ext cx="9643745" cy="10089515"/>
            <a:chOff x="10340982" y="609690"/>
            <a:chExt cx="9643745" cy="1008951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0982" y="609690"/>
              <a:ext cx="9643685" cy="53290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317" y="5916080"/>
              <a:ext cx="7849009" cy="4782785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453485" y="2206289"/>
            <a:ext cx="7281545" cy="4397375"/>
          </a:xfrm>
          <a:custGeom>
            <a:avLst/>
            <a:gdLst/>
            <a:ahLst/>
            <a:cxnLst/>
            <a:rect l="l" t="t" r="r" b="b"/>
            <a:pathLst>
              <a:path w="7281545" h="4397375">
                <a:moveTo>
                  <a:pt x="182852" y="0"/>
                </a:moveTo>
                <a:lnTo>
                  <a:pt x="7098605" y="0"/>
                </a:lnTo>
                <a:lnTo>
                  <a:pt x="7134992" y="140"/>
                </a:lnTo>
                <a:lnTo>
                  <a:pt x="7187644" y="3780"/>
                </a:lnTo>
                <a:lnTo>
                  <a:pt x="7227793" y="19762"/>
                </a:lnTo>
                <a:lnTo>
                  <a:pt x="7261695" y="53664"/>
                </a:lnTo>
                <a:lnTo>
                  <a:pt x="7277678" y="93813"/>
                </a:lnTo>
                <a:lnTo>
                  <a:pt x="7281318" y="146465"/>
                </a:lnTo>
                <a:lnTo>
                  <a:pt x="7281458" y="182852"/>
                </a:lnTo>
                <a:lnTo>
                  <a:pt x="7281458" y="4214335"/>
                </a:lnTo>
                <a:lnTo>
                  <a:pt x="7280338" y="4280066"/>
                </a:lnTo>
                <a:lnTo>
                  <a:pt x="7272497" y="4321651"/>
                </a:lnTo>
                <a:lnTo>
                  <a:pt x="7246589" y="4362319"/>
                </a:lnTo>
                <a:lnTo>
                  <a:pt x="7205921" y="4388227"/>
                </a:lnTo>
                <a:lnTo>
                  <a:pt x="7164336" y="4396068"/>
                </a:lnTo>
                <a:lnTo>
                  <a:pt x="7098605" y="4397188"/>
                </a:lnTo>
                <a:lnTo>
                  <a:pt x="182852" y="4397188"/>
                </a:lnTo>
                <a:lnTo>
                  <a:pt x="117121" y="4396068"/>
                </a:lnTo>
                <a:lnTo>
                  <a:pt x="75536" y="4388227"/>
                </a:lnTo>
                <a:lnTo>
                  <a:pt x="34868" y="4362319"/>
                </a:lnTo>
                <a:lnTo>
                  <a:pt x="8960" y="4321651"/>
                </a:lnTo>
                <a:lnTo>
                  <a:pt x="1120" y="4280066"/>
                </a:lnTo>
                <a:lnTo>
                  <a:pt x="0" y="4214335"/>
                </a:lnTo>
                <a:lnTo>
                  <a:pt x="0" y="182852"/>
                </a:lnTo>
                <a:lnTo>
                  <a:pt x="1120" y="117121"/>
                </a:lnTo>
                <a:lnTo>
                  <a:pt x="8960" y="75536"/>
                </a:lnTo>
                <a:lnTo>
                  <a:pt x="34868" y="34868"/>
                </a:lnTo>
                <a:lnTo>
                  <a:pt x="75536" y="8960"/>
                </a:lnTo>
                <a:lnTo>
                  <a:pt x="117121" y="1120"/>
                </a:lnTo>
                <a:lnTo>
                  <a:pt x="182852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47187" y="6804193"/>
            <a:ext cx="9514840" cy="2240915"/>
          </a:xfrm>
          <a:custGeom>
            <a:avLst/>
            <a:gdLst/>
            <a:ahLst/>
            <a:cxnLst/>
            <a:rect l="l" t="t" r="r" b="b"/>
            <a:pathLst>
              <a:path w="9514840" h="2240915">
                <a:moveTo>
                  <a:pt x="239139" y="0"/>
                </a:moveTo>
                <a:lnTo>
                  <a:pt x="9275605" y="0"/>
                </a:lnTo>
                <a:lnTo>
                  <a:pt x="9323193" y="183"/>
                </a:lnTo>
                <a:lnTo>
                  <a:pt x="9361570" y="1464"/>
                </a:lnTo>
                <a:lnTo>
                  <a:pt x="9415957" y="11718"/>
                </a:lnTo>
                <a:lnTo>
                  <a:pt x="9469143" y="45602"/>
                </a:lnTo>
                <a:lnTo>
                  <a:pt x="9503026" y="98789"/>
                </a:lnTo>
                <a:lnTo>
                  <a:pt x="9513281" y="153175"/>
                </a:lnTo>
                <a:lnTo>
                  <a:pt x="9514562" y="191552"/>
                </a:lnTo>
                <a:lnTo>
                  <a:pt x="9514745" y="239139"/>
                </a:lnTo>
                <a:lnTo>
                  <a:pt x="9514745" y="2001603"/>
                </a:lnTo>
                <a:lnTo>
                  <a:pt x="9514562" y="2049191"/>
                </a:lnTo>
                <a:lnTo>
                  <a:pt x="9513281" y="2087569"/>
                </a:lnTo>
                <a:lnTo>
                  <a:pt x="9503026" y="2141954"/>
                </a:lnTo>
                <a:lnTo>
                  <a:pt x="9469143" y="2195141"/>
                </a:lnTo>
                <a:lnTo>
                  <a:pt x="9415957" y="2229025"/>
                </a:lnTo>
                <a:lnTo>
                  <a:pt x="9361570" y="2239279"/>
                </a:lnTo>
                <a:lnTo>
                  <a:pt x="9323193" y="2240561"/>
                </a:lnTo>
                <a:lnTo>
                  <a:pt x="9275605" y="2240744"/>
                </a:lnTo>
                <a:lnTo>
                  <a:pt x="239139" y="2240744"/>
                </a:lnTo>
                <a:lnTo>
                  <a:pt x="191552" y="2240561"/>
                </a:lnTo>
                <a:lnTo>
                  <a:pt x="153175" y="2239279"/>
                </a:lnTo>
                <a:lnTo>
                  <a:pt x="98789" y="2229025"/>
                </a:lnTo>
                <a:lnTo>
                  <a:pt x="45602" y="2195141"/>
                </a:lnTo>
                <a:lnTo>
                  <a:pt x="11718" y="2141954"/>
                </a:lnTo>
                <a:lnTo>
                  <a:pt x="1464" y="2087569"/>
                </a:lnTo>
                <a:lnTo>
                  <a:pt x="183" y="2049191"/>
                </a:lnTo>
                <a:lnTo>
                  <a:pt x="0" y="2001603"/>
                </a:lnTo>
                <a:lnTo>
                  <a:pt x="0" y="239139"/>
                </a:lnTo>
                <a:lnTo>
                  <a:pt x="183" y="191552"/>
                </a:lnTo>
                <a:lnTo>
                  <a:pt x="1464" y="153175"/>
                </a:lnTo>
                <a:lnTo>
                  <a:pt x="11718" y="98789"/>
                </a:lnTo>
                <a:lnTo>
                  <a:pt x="45602" y="45602"/>
                </a:lnTo>
                <a:lnTo>
                  <a:pt x="98789" y="11718"/>
                </a:lnTo>
                <a:lnTo>
                  <a:pt x="153175" y="1464"/>
                </a:lnTo>
                <a:lnTo>
                  <a:pt x="191552" y="183"/>
                </a:lnTo>
                <a:lnTo>
                  <a:pt x="239139" y="0"/>
                </a:lnTo>
                <a:close/>
              </a:path>
            </a:pathLst>
          </a:custGeom>
          <a:ln w="52354">
            <a:solidFill>
              <a:srgbClr val="00A2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7862233" y="3039772"/>
            <a:ext cx="2764790" cy="421005"/>
            <a:chOff x="7862233" y="3039772"/>
            <a:chExt cx="2764790" cy="421005"/>
          </a:xfrm>
        </p:grpSpPr>
        <p:sp>
          <p:nvSpPr>
            <p:cNvPr id="9" name="object 9" descr=""/>
            <p:cNvSpPr/>
            <p:nvPr/>
          </p:nvSpPr>
          <p:spPr>
            <a:xfrm>
              <a:off x="7872704" y="3088167"/>
              <a:ext cx="2665095" cy="361950"/>
            </a:xfrm>
            <a:custGeom>
              <a:avLst/>
              <a:gdLst/>
              <a:ahLst/>
              <a:cxnLst/>
              <a:rect l="l" t="t" r="r" b="b"/>
              <a:pathLst>
                <a:path w="2665095" h="361950">
                  <a:moveTo>
                    <a:pt x="2665007" y="0"/>
                  </a:moveTo>
                  <a:lnTo>
                    <a:pt x="2654631" y="1408"/>
                  </a:lnTo>
                  <a:lnTo>
                    <a:pt x="0" y="361668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520580" y="3039772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79" h="99694">
                  <a:moveTo>
                    <a:pt x="0" y="0"/>
                  </a:moveTo>
                  <a:lnTo>
                    <a:pt x="13517" y="99607"/>
                  </a:lnTo>
                  <a:lnTo>
                    <a:pt x="106363" y="362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0037288" y="8074149"/>
            <a:ext cx="1517650" cy="100965"/>
            <a:chOff x="10037288" y="8074149"/>
            <a:chExt cx="1517650" cy="100965"/>
          </a:xfrm>
        </p:grpSpPr>
        <p:sp>
          <p:nvSpPr>
            <p:cNvPr id="12" name="object 12" descr=""/>
            <p:cNvSpPr/>
            <p:nvPr/>
          </p:nvSpPr>
          <p:spPr>
            <a:xfrm>
              <a:off x="10037288" y="8124409"/>
              <a:ext cx="1428115" cy="0"/>
            </a:xfrm>
            <a:custGeom>
              <a:avLst/>
              <a:gdLst/>
              <a:ahLst/>
              <a:cxnLst/>
              <a:rect l="l" t="t" r="r" b="b"/>
              <a:pathLst>
                <a:path w="1428115" h="0">
                  <a:moveTo>
                    <a:pt x="1427535" y="0"/>
                  </a:moveTo>
                  <a:lnTo>
                    <a:pt x="1417064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454352" y="80741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1389" y="1790614"/>
            <a:ext cx="19201765" cy="7727950"/>
            <a:chOff x="451389" y="1790614"/>
            <a:chExt cx="19201765" cy="77279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89" y="1790614"/>
              <a:ext cx="9747276" cy="772732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413529" y="4205710"/>
              <a:ext cx="6462395" cy="3352800"/>
            </a:xfrm>
            <a:custGeom>
              <a:avLst/>
              <a:gdLst/>
              <a:ahLst/>
              <a:cxnLst/>
              <a:rect l="l" t="t" r="r" b="b"/>
              <a:pathLst>
                <a:path w="6462395" h="3352800">
                  <a:moveTo>
                    <a:pt x="181793" y="0"/>
                  </a:moveTo>
                  <a:lnTo>
                    <a:pt x="6280284" y="0"/>
                  </a:lnTo>
                  <a:lnTo>
                    <a:pt x="6316460" y="139"/>
                  </a:lnTo>
                  <a:lnTo>
                    <a:pt x="6368807" y="3758"/>
                  </a:lnTo>
                  <a:lnTo>
                    <a:pt x="6408723" y="19648"/>
                  </a:lnTo>
                  <a:lnTo>
                    <a:pt x="6442429" y="53353"/>
                  </a:lnTo>
                  <a:lnTo>
                    <a:pt x="6458319" y="93270"/>
                  </a:lnTo>
                  <a:lnTo>
                    <a:pt x="6461938" y="145617"/>
                  </a:lnTo>
                  <a:lnTo>
                    <a:pt x="6462077" y="181793"/>
                  </a:lnTo>
                  <a:lnTo>
                    <a:pt x="6462077" y="3170974"/>
                  </a:lnTo>
                  <a:lnTo>
                    <a:pt x="6460964" y="3236325"/>
                  </a:lnTo>
                  <a:lnTo>
                    <a:pt x="6453168" y="3277669"/>
                  </a:lnTo>
                  <a:lnTo>
                    <a:pt x="6427410" y="3318101"/>
                  </a:lnTo>
                  <a:lnTo>
                    <a:pt x="6386978" y="3343860"/>
                  </a:lnTo>
                  <a:lnTo>
                    <a:pt x="6345634" y="3351655"/>
                  </a:lnTo>
                  <a:lnTo>
                    <a:pt x="6280284" y="3352769"/>
                  </a:lnTo>
                  <a:lnTo>
                    <a:pt x="181793" y="3352769"/>
                  </a:lnTo>
                  <a:lnTo>
                    <a:pt x="116443" y="3351655"/>
                  </a:lnTo>
                  <a:lnTo>
                    <a:pt x="75099" y="3343860"/>
                  </a:lnTo>
                  <a:lnTo>
                    <a:pt x="34666" y="3318101"/>
                  </a:lnTo>
                  <a:lnTo>
                    <a:pt x="8908" y="3277669"/>
                  </a:lnTo>
                  <a:lnTo>
                    <a:pt x="1113" y="3236325"/>
                  </a:lnTo>
                  <a:lnTo>
                    <a:pt x="0" y="3170974"/>
                  </a:lnTo>
                  <a:lnTo>
                    <a:pt x="0" y="181793"/>
                  </a:lnTo>
                  <a:lnTo>
                    <a:pt x="1113" y="116443"/>
                  </a:lnTo>
                  <a:lnTo>
                    <a:pt x="8908" y="75099"/>
                  </a:lnTo>
                  <a:lnTo>
                    <a:pt x="34666" y="34666"/>
                  </a:lnTo>
                  <a:lnTo>
                    <a:pt x="75099" y="8908"/>
                  </a:lnTo>
                  <a:lnTo>
                    <a:pt x="116443" y="1113"/>
                  </a:lnTo>
                  <a:lnTo>
                    <a:pt x="18179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50042" y="8336877"/>
              <a:ext cx="5358765" cy="345440"/>
            </a:xfrm>
            <a:custGeom>
              <a:avLst/>
              <a:gdLst/>
              <a:ahLst/>
              <a:cxnLst/>
              <a:rect l="l" t="t" r="r" b="b"/>
              <a:pathLst>
                <a:path w="5358765" h="345440">
                  <a:moveTo>
                    <a:pt x="114778" y="0"/>
                  </a:moveTo>
                  <a:lnTo>
                    <a:pt x="5243964" y="0"/>
                  </a:lnTo>
                  <a:lnTo>
                    <a:pt x="5266805" y="87"/>
                  </a:lnTo>
                  <a:lnTo>
                    <a:pt x="5311328" y="5624"/>
                  </a:lnTo>
                  <a:lnTo>
                    <a:pt x="5346338" y="33685"/>
                  </a:lnTo>
                  <a:lnTo>
                    <a:pt x="5358040" y="73518"/>
                  </a:lnTo>
                  <a:lnTo>
                    <a:pt x="5358743" y="114778"/>
                  </a:lnTo>
                  <a:lnTo>
                    <a:pt x="5358743" y="230600"/>
                  </a:lnTo>
                  <a:lnTo>
                    <a:pt x="5358040" y="271860"/>
                  </a:lnTo>
                  <a:lnTo>
                    <a:pt x="5346338" y="311693"/>
                  </a:lnTo>
                  <a:lnTo>
                    <a:pt x="5311328" y="339754"/>
                  </a:lnTo>
                  <a:lnTo>
                    <a:pt x="5266805" y="345291"/>
                  </a:lnTo>
                  <a:lnTo>
                    <a:pt x="5243964" y="345379"/>
                  </a:lnTo>
                  <a:lnTo>
                    <a:pt x="114778" y="345379"/>
                  </a:lnTo>
                  <a:lnTo>
                    <a:pt x="73518" y="344676"/>
                  </a:lnTo>
                  <a:lnTo>
                    <a:pt x="33685" y="332973"/>
                  </a:lnTo>
                  <a:lnTo>
                    <a:pt x="5624" y="297963"/>
                  </a:lnTo>
                  <a:lnTo>
                    <a:pt x="87" y="253440"/>
                  </a:lnTo>
                  <a:lnTo>
                    <a:pt x="0" y="230600"/>
                  </a:lnTo>
                  <a:lnTo>
                    <a:pt x="0" y="114778"/>
                  </a:lnTo>
                  <a:lnTo>
                    <a:pt x="703" y="73518"/>
                  </a:lnTo>
                  <a:lnTo>
                    <a:pt x="12405" y="33685"/>
                  </a:lnTo>
                  <a:lnTo>
                    <a:pt x="47415" y="5624"/>
                  </a:lnTo>
                  <a:lnTo>
                    <a:pt x="91938" y="87"/>
                  </a:lnTo>
                  <a:lnTo>
                    <a:pt x="114778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433" y="3353013"/>
              <a:ext cx="9747276" cy="460253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070405" y="5858837"/>
              <a:ext cx="2435225" cy="0"/>
            </a:xfrm>
            <a:custGeom>
              <a:avLst/>
              <a:gdLst/>
              <a:ahLst/>
              <a:cxnLst/>
              <a:rect l="l" t="t" r="r" b="b"/>
              <a:pathLst>
                <a:path w="2435225" h="0">
                  <a:moveTo>
                    <a:pt x="0" y="0"/>
                  </a:moveTo>
                  <a:lnTo>
                    <a:pt x="2424246" y="0"/>
                  </a:lnTo>
                  <a:lnTo>
                    <a:pt x="243471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494655" y="58085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789965" y="5388741"/>
              <a:ext cx="7222490" cy="940435"/>
            </a:xfrm>
            <a:custGeom>
              <a:avLst/>
              <a:gdLst/>
              <a:ahLst/>
              <a:cxnLst/>
              <a:rect l="l" t="t" r="r" b="b"/>
              <a:pathLst>
                <a:path w="7222490" h="940435">
                  <a:moveTo>
                    <a:pt x="181793" y="0"/>
                  </a:moveTo>
                  <a:lnTo>
                    <a:pt x="7040620" y="0"/>
                  </a:lnTo>
                  <a:lnTo>
                    <a:pt x="7076796" y="139"/>
                  </a:lnTo>
                  <a:lnTo>
                    <a:pt x="7129143" y="3758"/>
                  </a:lnTo>
                  <a:lnTo>
                    <a:pt x="7169059" y="19648"/>
                  </a:lnTo>
                  <a:lnTo>
                    <a:pt x="7202765" y="53353"/>
                  </a:lnTo>
                  <a:lnTo>
                    <a:pt x="7218655" y="93270"/>
                  </a:lnTo>
                  <a:lnTo>
                    <a:pt x="7222274" y="145617"/>
                  </a:lnTo>
                  <a:lnTo>
                    <a:pt x="7222413" y="181793"/>
                  </a:lnTo>
                  <a:lnTo>
                    <a:pt x="7222413" y="758398"/>
                  </a:lnTo>
                  <a:lnTo>
                    <a:pt x="7221300" y="823748"/>
                  </a:lnTo>
                  <a:lnTo>
                    <a:pt x="7213504" y="865092"/>
                  </a:lnTo>
                  <a:lnTo>
                    <a:pt x="7187746" y="905525"/>
                  </a:lnTo>
                  <a:lnTo>
                    <a:pt x="7147314" y="931283"/>
                  </a:lnTo>
                  <a:lnTo>
                    <a:pt x="7105970" y="939078"/>
                  </a:lnTo>
                  <a:lnTo>
                    <a:pt x="7040620" y="940192"/>
                  </a:lnTo>
                  <a:lnTo>
                    <a:pt x="181793" y="940192"/>
                  </a:lnTo>
                  <a:lnTo>
                    <a:pt x="116443" y="939078"/>
                  </a:lnTo>
                  <a:lnTo>
                    <a:pt x="75099" y="931283"/>
                  </a:lnTo>
                  <a:lnTo>
                    <a:pt x="34666" y="905525"/>
                  </a:lnTo>
                  <a:lnTo>
                    <a:pt x="8908" y="865092"/>
                  </a:lnTo>
                  <a:lnTo>
                    <a:pt x="1113" y="823748"/>
                  </a:lnTo>
                  <a:lnTo>
                    <a:pt x="0" y="758398"/>
                  </a:lnTo>
                  <a:lnTo>
                    <a:pt x="0" y="181793"/>
                  </a:lnTo>
                  <a:lnTo>
                    <a:pt x="1113" y="116443"/>
                  </a:lnTo>
                  <a:lnTo>
                    <a:pt x="8908" y="75099"/>
                  </a:lnTo>
                  <a:lnTo>
                    <a:pt x="34666" y="34666"/>
                  </a:lnTo>
                  <a:lnTo>
                    <a:pt x="75099" y="8908"/>
                  </a:lnTo>
                  <a:lnTo>
                    <a:pt x="116443" y="1113"/>
                  </a:lnTo>
                  <a:lnTo>
                    <a:pt x="18179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78883" y="7392088"/>
              <a:ext cx="3649345" cy="1143635"/>
            </a:xfrm>
            <a:custGeom>
              <a:avLst/>
              <a:gdLst/>
              <a:ahLst/>
              <a:cxnLst/>
              <a:rect l="l" t="t" r="r" b="b"/>
              <a:pathLst>
                <a:path w="3649345" h="1143634">
                  <a:moveTo>
                    <a:pt x="0" y="1143254"/>
                  </a:moveTo>
                  <a:lnTo>
                    <a:pt x="3639309" y="3130"/>
                  </a:lnTo>
                  <a:lnTo>
                    <a:pt x="364930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703172" y="7347256"/>
              <a:ext cx="111125" cy="96520"/>
            </a:xfrm>
            <a:custGeom>
              <a:avLst/>
              <a:gdLst/>
              <a:ahLst/>
              <a:cxnLst/>
              <a:rect l="l" t="t" r="r" b="b"/>
              <a:pathLst>
                <a:path w="111125" h="96520">
                  <a:moveTo>
                    <a:pt x="0" y="0"/>
                  </a:moveTo>
                  <a:lnTo>
                    <a:pt x="30051" y="95923"/>
                  </a:lnTo>
                  <a:lnTo>
                    <a:pt x="110949" y="17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848142" y="7114420"/>
              <a:ext cx="3884295" cy="345440"/>
            </a:xfrm>
            <a:custGeom>
              <a:avLst/>
              <a:gdLst/>
              <a:ahLst/>
              <a:cxnLst/>
              <a:rect l="l" t="t" r="r" b="b"/>
              <a:pathLst>
                <a:path w="3884294" h="345440">
                  <a:moveTo>
                    <a:pt x="114778" y="0"/>
                  </a:moveTo>
                  <a:lnTo>
                    <a:pt x="3768966" y="0"/>
                  </a:lnTo>
                  <a:lnTo>
                    <a:pt x="3791807" y="87"/>
                  </a:lnTo>
                  <a:lnTo>
                    <a:pt x="3836331" y="5624"/>
                  </a:lnTo>
                  <a:lnTo>
                    <a:pt x="3871340" y="33685"/>
                  </a:lnTo>
                  <a:lnTo>
                    <a:pt x="3883043" y="73518"/>
                  </a:lnTo>
                  <a:lnTo>
                    <a:pt x="3883746" y="114778"/>
                  </a:lnTo>
                  <a:lnTo>
                    <a:pt x="3883746" y="230600"/>
                  </a:lnTo>
                  <a:lnTo>
                    <a:pt x="3883043" y="271860"/>
                  </a:lnTo>
                  <a:lnTo>
                    <a:pt x="3871340" y="311693"/>
                  </a:lnTo>
                  <a:lnTo>
                    <a:pt x="3836331" y="339754"/>
                  </a:lnTo>
                  <a:lnTo>
                    <a:pt x="3791807" y="345291"/>
                  </a:lnTo>
                  <a:lnTo>
                    <a:pt x="3768966" y="345379"/>
                  </a:lnTo>
                  <a:lnTo>
                    <a:pt x="114778" y="345379"/>
                  </a:lnTo>
                  <a:lnTo>
                    <a:pt x="73518" y="344676"/>
                  </a:lnTo>
                  <a:lnTo>
                    <a:pt x="33685" y="332973"/>
                  </a:lnTo>
                  <a:lnTo>
                    <a:pt x="5624" y="297963"/>
                  </a:lnTo>
                  <a:lnTo>
                    <a:pt x="87" y="253440"/>
                  </a:lnTo>
                  <a:lnTo>
                    <a:pt x="0" y="230600"/>
                  </a:lnTo>
                  <a:lnTo>
                    <a:pt x="0" y="114778"/>
                  </a:lnTo>
                  <a:lnTo>
                    <a:pt x="703" y="73518"/>
                  </a:lnTo>
                  <a:lnTo>
                    <a:pt x="12405" y="33685"/>
                  </a:lnTo>
                  <a:lnTo>
                    <a:pt x="47415" y="5624"/>
                  </a:lnTo>
                  <a:lnTo>
                    <a:pt x="91938" y="87"/>
                  </a:lnTo>
                  <a:lnTo>
                    <a:pt x="114778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203935" y="7970840"/>
            <a:ext cx="17405350" cy="2054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774555">
              <a:lnSpc>
                <a:spcPct val="100000"/>
              </a:lnSpc>
              <a:spcBef>
                <a:spcPts val="95"/>
              </a:spcBef>
            </a:pPr>
            <a:r>
              <a:rPr dirty="0" sz="3300" spc="-114" b="1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10" b="1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Andale Mono"/>
                <a:cs typeface="Andale Mono"/>
              </a:rPr>
              <a:t>nn.Linear</a:t>
            </a:r>
            <a:endParaRPr sz="3300">
              <a:latin typeface="Andale Mono"/>
              <a:cs typeface="Andale Mono"/>
            </a:endParaRPr>
          </a:p>
          <a:p>
            <a:pPr>
              <a:lnSpc>
                <a:spcPct val="100000"/>
              </a:lnSpc>
            </a:pPr>
            <a:endParaRPr sz="430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3225"/>
              </a:spcBef>
            </a:pPr>
            <a:r>
              <a:rPr dirty="0" sz="3300" spc="-114" b="1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10" b="1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95">
                <a:solidFill>
                  <a:srgbClr val="FFFFFF"/>
                </a:solidFill>
                <a:latin typeface="Andale Mono"/>
                <a:cs typeface="Andale Mono"/>
              </a:rPr>
              <a:t>nn.Parameter</a:t>
            </a:r>
            <a:endParaRPr sz="3300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99290" y="5924069"/>
            <a:ext cx="454025" cy="100965"/>
            <a:chOff x="3899290" y="5924069"/>
            <a:chExt cx="454025" cy="100965"/>
          </a:xfrm>
        </p:grpSpPr>
        <p:sp>
          <p:nvSpPr>
            <p:cNvPr id="17" name="object 17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0" name="object 20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7549593" y="5919772"/>
            <a:ext cx="4594860" cy="100965"/>
            <a:chOff x="7549593" y="5919772"/>
            <a:chExt cx="4594860" cy="100965"/>
          </a:xfrm>
        </p:grpSpPr>
        <p:sp>
          <p:nvSpPr>
            <p:cNvPr id="23" name="object 23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7446192" y="1855035"/>
          <a:ext cx="5126355" cy="202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/>
                <a:gridCol w="1410970"/>
                <a:gridCol w="2070735"/>
              </a:tblGrid>
              <a:tr h="473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3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[[0.092,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4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0.210,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0.415],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31750">
                        <a:lnSpc>
                          <a:spcPts val="3379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[0.778,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79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0.929,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80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0.030],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11144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[0.019,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29209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0.182,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0.555],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5397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8" name="object 28" descr=""/>
          <p:cNvSpPr txBox="1"/>
          <p:nvPr/>
        </p:nvSpPr>
        <p:spPr>
          <a:xfrm rot="21240000">
            <a:off x="4593442" y="806556"/>
            <a:ext cx="5154976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70"/>
              </a:lnSpc>
            </a:pP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1.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Initialise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255" sz="555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5255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756" sz="5550" spc="-15" b="1">
                <a:solidFill>
                  <a:srgbClr val="FFFFFF"/>
                </a:solidFill>
                <a:latin typeface="Bradley Hand"/>
                <a:cs typeface="Bradley Hand"/>
              </a:rPr>
              <a:t>random</a:t>
            </a:r>
            <a:endParaRPr baseline="6756" sz="5550">
              <a:latin typeface="Bradley Hand"/>
              <a:cs typeface="Bradley Hand"/>
            </a:endParaRPr>
          </a:p>
        </p:txBody>
      </p:sp>
      <p:sp>
        <p:nvSpPr>
          <p:cNvPr id="29" name="object 29" descr=""/>
          <p:cNvSpPr txBox="1"/>
          <p:nvPr/>
        </p:nvSpPr>
        <p:spPr>
          <a:xfrm rot="21240000">
            <a:off x="4252130" y="1333781"/>
            <a:ext cx="5966094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5"/>
              </a:lnSpc>
            </a:pPr>
            <a:r>
              <a:rPr dirty="0" baseline="-6006" sz="5550" b="1">
                <a:solidFill>
                  <a:srgbClr val="FFFFFF"/>
                </a:solidFill>
                <a:latin typeface="Bradley Hand"/>
                <a:cs typeface="Bradley Hand"/>
              </a:rPr>
              <a:t>weights</a:t>
            </a:r>
            <a:r>
              <a:rPr dirty="0" baseline="-6006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(only</a:t>
            </a:r>
            <a:r>
              <a:rPr dirty="0" baseline="-2252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at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beginning)</a:t>
            </a:r>
            <a:endParaRPr sz="3700">
              <a:latin typeface="Bradley Hand"/>
              <a:cs typeface="Bradley Hand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5326968" y="579955"/>
            <a:ext cx="2379980" cy="1783714"/>
            <a:chOff x="15326968" y="579955"/>
            <a:chExt cx="2379980" cy="1783714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6968" y="682755"/>
              <a:ext cx="2240801" cy="168060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7903" y="579955"/>
              <a:ext cx="418835" cy="418835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15231819" y="2543670"/>
            <a:ext cx="2626995" cy="1748789"/>
            <a:chOff x="15231819" y="2543670"/>
            <a:chExt cx="2626995" cy="1748789"/>
          </a:xfrm>
        </p:grpSpPr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1819" y="2668164"/>
              <a:ext cx="2431102" cy="16239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39552" y="2543670"/>
              <a:ext cx="418835" cy="418835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12057172" y="579955"/>
            <a:ext cx="3154680" cy="3886835"/>
            <a:chOff x="12057172" y="579955"/>
            <a:chExt cx="3154680" cy="3886835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4723" y="734260"/>
              <a:ext cx="2368699" cy="157759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2529" y="2493560"/>
              <a:ext cx="1973107" cy="197310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23188" y="2343915"/>
              <a:ext cx="418835" cy="41883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2492" y="579955"/>
              <a:ext cx="418835" cy="41883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2057172" y="2745316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 h="0">
                  <a:moveTo>
                    <a:pt x="0" y="0"/>
                  </a:moveTo>
                  <a:lnTo>
                    <a:pt x="504730" y="0"/>
                  </a:lnTo>
                  <a:lnTo>
                    <a:pt x="515201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561900" y="26950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 rot="60000">
            <a:off x="15394767" y="160187"/>
            <a:ext cx="3656417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00"/>
              </a:lnSpc>
            </a:pPr>
            <a:r>
              <a:rPr dirty="0" baseline="3003" sz="5550" b="1">
                <a:solidFill>
                  <a:srgbClr val="FFFFFF"/>
                </a:solidFill>
                <a:latin typeface="Bradley Hand"/>
                <a:cs typeface="Bradley Hand"/>
              </a:rPr>
              <a:t>2.</a:t>
            </a:r>
            <a:r>
              <a:rPr dirty="0" baseline="3003" sz="5550" spc="-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52" sz="5550" b="1">
                <a:solidFill>
                  <a:srgbClr val="FFFFFF"/>
                </a:solidFill>
                <a:latin typeface="Bradley Hand"/>
                <a:cs typeface="Bradley Hand"/>
              </a:rPr>
              <a:t>Show</a:t>
            </a:r>
            <a:r>
              <a:rPr dirty="0" baseline="2252" sz="5550" spc="-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955926" y="7141662"/>
            <a:ext cx="4999355" cy="117602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726564" marR="5080" indent="-1714500">
              <a:lnSpc>
                <a:spcPts val="4190"/>
              </a:lnSpc>
              <a:spcBef>
                <a:spcPts val="140"/>
              </a:spcBef>
            </a:pP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3.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Update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representation outputs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9801581" y="3641889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351378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9751321" y="35518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 descr=""/>
          <p:cNvGrpSpPr/>
          <p:nvPr/>
        </p:nvGrpSpPr>
        <p:grpSpPr>
          <a:xfrm>
            <a:off x="15024903" y="4592954"/>
            <a:ext cx="100965" cy="605790"/>
            <a:chOff x="15024903" y="4592954"/>
            <a:chExt cx="100965" cy="605790"/>
          </a:xfrm>
        </p:grpSpPr>
        <p:sp>
          <p:nvSpPr>
            <p:cNvPr id="48" name="object 48" descr=""/>
            <p:cNvSpPr/>
            <p:nvPr/>
          </p:nvSpPr>
          <p:spPr>
            <a:xfrm>
              <a:off x="15075163" y="4592954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w="0" h="515620">
                  <a:moveTo>
                    <a:pt x="0" y="0"/>
                  </a:moveTo>
                  <a:lnTo>
                    <a:pt x="0" y="504730"/>
                  </a:lnTo>
                  <a:lnTo>
                    <a:pt x="0" y="51520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5024903" y="509768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7292237" y="8183350"/>
            <a:ext cx="4416425" cy="280035"/>
            <a:chOff x="7292237" y="8183350"/>
            <a:chExt cx="4416425" cy="280035"/>
          </a:xfrm>
        </p:grpSpPr>
        <p:sp>
          <p:nvSpPr>
            <p:cNvPr id="51" name="object 51" descr=""/>
            <p:cNvSpPr/>
            <p:nvPr/>
          </p:nvSpPr>
          <p:spPr>
            <a:xfrm>
              <a:off x="7380942" y="8231056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7" y="115195"/>
                  </a:moveTo>
                  <a:lnTo>
                    <a:pt x="4266789" y="121216"/>
                  </a:lnTo>
                  <a:lnTo>
                    <a:pt x="4216599" y="127061"/>
                  </a:lnTo>
                  <a:lnTo>
                    <a:pt x="4166397" y="132731"/>
                  </a:lnTo>
                  <a:lnTo>
                    <a:pt x="4116184" y="138226"/>
                  </a:lnTo>
                  <a:lnTo>
                    <a:pt x="4065959" y="143546"/>
                  </a:lnTo>
                  <a:lnTo>
                    <a:pt x="4015722" y="148691"/>
                  </a:lnTo>
                  <a:lnTo>
                    <a:pt x="3965474" y="153661"/>
                  </a:lnTo>
                  <a:lnTo>
                    <a:pt x="3915214" y="158456"/>
                  </a:lnTo>
                  <a:lnTo>
                    <a:pt x="3864943" y="163075"/>
                  </a:lnTo>
                  <a:lnTo>
                    <a:pt x="3814660" y="167520"/>
                  </a:lnTo>
                  <a:lnTo>
                    <a:pt x="3764365" y="171789"/>
                  </a:lnTo>
                  <a:lnTo>
                    <a:pt x="3714059" y="175883"/>
                  </a:lnTo>
                  <a:lnTo>
                    <a:pt x="3663741" y="179802"/>
                  </a:lnTo>
                  <a:lnTo>
                    <a:pt x="3613411" y="183546"/>
                  </a:lnTo>
                  <a:lnTo>
                    <a:pt x="3563070" y="187115"/>
                  </a:lnTo>
                  <a:lnTo>
                    <a:pt x="3512717" y="190509"/>
                  </a:lnTo>
                  <a:lnTo>
                    <a:pt x="3462353" y="193728"/>
                  </a:lnTo>
                  <a:lnTo>
                    <a:pt x="3411976" y="196771"/>
                  </a:lnTo>
                  <a:lnTo>
                    <a:pt x="3361589" y="199640"/>
                  </a:lnTo>
                  <a:lnTo>
                    <a:pt x="3311189" y="202333"/>
                  </a:lnTo>
                  <a:lnTo>
                    <a:pt x="3260778" y="204852"/>
                  </a:lnTo>
                  <a:lnTo>
                    <a:pt x="3210356" y="207195"/>
                  </a:lnTo>
                  <a:lnTo>
                    <a:pt x="3159921" y="209363"/>
                  </a:lnTo>
                  <a:lnTo>
                    <a:pt x="3109476" y="211356"/>
                  </a:lnTo>
                  <a:lnTo>
                    <a:pt x="3059018" y="213174"/>
                  </a:lnTo>
                  <a:lnTo>
                    <a:pt x="3008549" y="214816"/>
                  </a:lnTo>
                  <a:lnTo>
                    <a:pt x="2958068" y="216284"/>
                  </a:lnTo>
                  <a:lnTo>
                    <a:pt x="2907576" y="217576"/>
                  </a:lnTo>
                  <a:lnTo>
                    <a:pt x="2857072" y="218694"/>
                  </a:lnTo>
                  <a:lnTo>
                    <a:pt x="2806556" y="219636"/>
                  </a:lnTo>
                  <a:lnTo>
                    <a:pt x="2756029" y="220403"/>
                  </a:lnTo>
                  <a:lnTo>
                    <a:pt x="2705490" y="220995"/>
                  </a:lnTo>
                  <a:lnTo>
                    <a:pt x="2654939" y="221412"/>
                  </a:lnTo>
                  <a:lnTo>
                    <a:pt x="2604377" y="221654"/>
                  </a:lnTo>
                  <a:lnTo>
                    <a:pt x="2553803" y="221721"/>
                  </a:lnTo>
                  <a:lnTo>
                    <a:pt x="2503218" y="221613"/>
                  </a:lnTo>
                  <a:lnTo>
                    <a:pt x="2452620" y="221329"/>
                  </a:lnTo>
                  <a:lnTo>
                    <a:pt x="2402012" y="220871"/>
                  </a:lnTo>
                  <a:lnTo>
                    <a:pt x="2351391" y="220237"/>
                  </a:lnTo>
                  <a:lnTo>
                    <a:pt x="2300759" y="219428"/>
                  </a:lnTo>
                  <a:lnTo>
                    <a:pt x="2250116" y="218444"/>
                  </a:lnTo>
                  <a:lnTo>
                    <a:pt x="2199461" y="217285"/>
                  </a:lnTo>
                  <a:lnTo>
                    <a:pt x="2148794" y="215951"/>
                  </a:lnTo>
                  <a:lnTo>
                    <a:pt x="2098115" y="214442"/>
                  </a:lnTo>
                  <a:lnTo>
                    <a:pt x="2047425" y="212758"/>
                  </a:lnTo>
                  <a:lnTo>
                    <a:pt x="1996723" y="210898"/>
                  </a:lnTo>
                  <a:lnTo>
                    <a:pt x="1946010" y="208864"/>
                  </a:lnTo>
                  <a:lnTo>
                    <a:pt x="1895285" y="206654"/>
                  </a:lnTo>
                  <a:lnTo>
                    <a:pt x="1844548" y="204269"/>
                  </a:lnTo>
                  <a:lnTo>
                    <a:pt x="1793800" y="201710"/>
                  </a:lnTo>
                  <a:lnTo>
                    <a:pt x="1743040" y="198975"/>
                  </a:lnTo>
                  <a:lnTo>
                    <a:pt x="1692268" y="196065"/>
                  </a:lnTo>
                  <a:lnTo>
                    <a:pt x="1641485" y="192979"/>
                  </a:lnTo>
                  <a:lnTo>
                    <a:pt x="1590690" y="189719"/>
                  </a:lnTo>
                  <a:lnTo>
                    <a:pt x="1539884" y="186284"/>
                  </a:lnTo>
                  <a:lnTo>
                    <a:pt x="1489066" y="182673"/>
                  </a:lnTo>
                  <a:lnTo>
                    <a:pt x="1438236" y="178888"/>
                  </a:lnTo>
                  <a:lnTo>
                    <a:pt x="1387395" y="174927"/>
                  </a:lnTo>
                  <a:lnTo>
                    <a:pt x="1336542" y="170791"/>
                  </a:lnTo>
                  <a:lnTo>
                    <a:pt x="1285677" y="166480"/>
                  </a:lnTo>
                  <a:lnTo>
                    <a:pt x="1234801" y="161994"/>
                  </a:lnTo>
                  <a:lnTo>
                    <a:pt x="1183913" y="157333"/>
                  </a:lnTo>
                  <a:lnTo>
                    <a:pt x="1133014" y="152497"/>
                  </a:lnTo>
                  <a:lnTo>
                    <a:pt x="1082103" y="147485"/>
                  </a:lnTo>
                  <a:lnTo>
                    <a:pt x="1031180" y="142299"/>
                  </a:lnTo>
                  <a:lnTo>
                    <a:pt x="980246" y="136937"/>
                  </a:lnTo>
                  <a:lnTo>
                    <a:pt x="929300" y="131401"/>
                  </a:lnTo>
                  <a:lnTo>
                    <a:pt x="878342" y="125689"/>
                  </a:lnTo>
                  <a:lnTo>
                    <a:pt x="827373" y="119802"/>
                  </a:lnTo>
                  <a:lnTo>
                    <a:pt x="776392" y="113740"/>
                  </a:lnTo>
                  <a:lnTo>
                    <a:pt x="725399" y="107503"/>
                  </a:lnTo>
                  <a:lnTo>
                    <a:pt x="674395" y="101091"/>
                  </a:lnTo>
                  <a:lnTo>
                    <a:pt x="623379" y="94503"/>
                  </a:lnTo>
                  <a:lnTo>
                    <a:pt x="572352" y="87741"/>
                  </a:lnTo>
                  <a:lnTo>
                    <a:pt x="521313" y="80803"/>
                  </a:lnTo>
                  <a:lnTo>
                    <a:pt x="470262" y="73691"/>
                  </a:lnTo>
                  <a:lnTo>
                    <a:pt x="419200" y="66403"/>
                  </a:lnTo>
                  <a:lnTo>
                    <a:pt x="368126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292237" y="818335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4" y="0"/>
                  </a:moveTo>
                  <a:lnTo>
                    <a:pt x="0" y="32199"/>
                  </a:lnTo>
                  <a:lnTo>
                    <a:pt x="90364" y="99018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3455755" y="7367963"/>
            <a:ext cx="4034790" cy="11728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4.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501" sz="5550" b="1">
                <a:solidFill>
                  <a:srgbClr val="FFFFFF"/>
                </a:solidFill>
                <a:latin typeface="Bradley Hand"/>
                <a:cs typeface="Bradley Hand"/>
              </a:rPr>
              <a:t>Repeat</a:t>
            </a:r>
            <a:r>
              <a:rPr dirty="0" baseline="-1501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sz="37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501" sz="5550" spc="-30" b="1">
                <a:solidFill>
                  <a:srgbClr val="FFFFFF"/>
                </a:solidFill>
                <a:latin typeface="Bradley Hand"/>
                <a:cs typeface="Bradley Hand"/>
              </a:rPr>
              <a:t>more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280633" y="450759"/>
            <a:ext cx="3750310" cy="1677670"/>
          </a:xfrm>
          <a:prstGeom prst="rect"/>
        </p:spPr>
        <p:txBody>
          <a:bodyPr wrap="square" lIns="0" tIns="130175" rIns="0" bIns="0" rtlCol="0" vert="horz">
            <a:spAutoFit/>
          </a:bodyPr>
          <a:lstStyle/>
          <a:p>
            <a:pPr marL="529590" marR="5080" indent="-517525">
              <a:lnSpc>
                <a:spcPts val="6070"/>
              </a:lnSpc>
              <a:spcBef>
                <a:spcPts val="1025"/>
              </a:spcBef>
            </a:pPr>
            <a:r>
              <a:rPr dirty="0" sz="5750" spc="-10"/>
              <a:t>Supervised </a:t>
            </a:r>
            <a:r>
              <a:rPr dirty="0" sz="5750" spc="45"/>
              <a:t>learning</a:t>
            </a:r>
            <a:endParaRPr sz="5750"/>
          </a:p>
        </p:txBody>
      </p:sp>
      <p:sp>
        <p:nvSpPr>
          <p:cNvPr id="55" name="object 55" descr=""/>
          <p:cNvSpPr txBox="1"/>
          <p:nvPr/>
        </p:nvSpPr>
        <p:spPr>
          <a:xfrm rot="120000">
            <a:off x="856814" y="2254084"/>
            <a:ext cx="2127518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(overview)</a:t>
            </a:r>
            <a:endParaRPr sz="37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18125" y="1468336"/>
            <a:ext cx="11188065" cy="6600825"/>
            <a:chOff x="618125" y="1468336"/>
            <a:chExt cx="11188065" cy="6600825"/>
          </a:xfrm>
        </p:grpSpPr>
        <p:sp>
          <p:nvSpPr>
            <p:cNvPr id="4" name="object 4" descr=""/>
            <p:cNvSpPr/>
            <p:nvPr/>
          </p:nvSpPr>
          <p:spPr>
            <a:xfrm>
              <a:off x="4261437" y="4991720"/>
              <a:ext cx="3380104" cy="2145030"/>
            </a:xfrm>
            <a:custGeom>
              <a:avLst/>
              <a:gdLst/>
              <a:ahLst/>
              <a:cxnLst/>
              <a:rect l="l" t="t" r="r" b="b"/>
              <a:pathLst>
                <a:path w="3380104" h="2145029">
                  <a:moveTo>
                    <a:pt x="3049757" y="0"/>
                  </a:moveTo>
                  <a:lnTo>
                    <a:pt x="330014" y="0"/>
                  </a:lnTo>
                  <a:lnTo>
                    <a:pt x="264342" y="252"/>
                  </a:lnTo>
                  <a:lnTo>
                    <a:pt x="211382" y="2021"/>
                  </a:lnTo>
                  <a:lnTo>
                    <a:pt x="169315" y="6822"/>
                  </a:lnTo>
                  <a:lnTo>
                    <a:pt x="96854" y="35668"/>
                  </a:lnTo>
                  <a:lnTo>
                    <a:pt x="62931" y="62931"/>
                  </a:lnTo>
                  <a:lnTo>
                    <a:pt x="35668" y="96854"/>
                  </a:lnTo>
                  <a:lnTo>
                    <a:pt x="16172" y="136329"/>
                  </a:lnTo>
                  <a:lnTo>
                    <a:pt x="2021" y="211382"/>
                  </a:lnTo>
                  <a:lnTo>
                    <a:pt x="252" y="264342"/>
                  </a:lnTo>
                  <a:lnTo>
                    <a:pt x="0" y="330014"/>
                  </a:lnTo>
                  <a:lnTo>
                    <a:pt x="0" y="1814725"/>
                  </a:lnTo>
                  <a:lnTo>
                    <a:pt x="252" y="1880396"/>
                  </a:lnTo>
                  <a:lnTo>
                    <a:pt x="2021" y="1933357"/>
                  </a:lnTo>
                  <a:lnTo>
                    <a:pt x="6822" y="1975423"/>
                  </a:lnTo>
                  <a:lnTo>
                    <a:pt x="35668" y="2047885"/>
                  </a:lnTo>
                  <a:lnTo>
                    <a:pt x="62931" y="2081808"/>
                  </a:lnTo>
                  <a:lnTo>
                    <a:pt x="96854" y="2109071"/>
                  </a:lnTo>
                  <a:lnTo>
                    <a:pt x="136328" y="2128567"/>
                  </a:lnTo>
                  <a:lnTo>
                    <a:pt x="211382" y="2142718"/>
                  </a:lnTo>
                  <a:lnTo>
                    <a:pt x="264342" y="2144487"/>
                  </a:lnTo>
                  <a:lnTo>
                    <a:pt x="330014" y="2144739"/>
                  </a:lnTo>
                  <a:lnTo>
                    <a:pt x="3049757" y="2144739"/>
                  </a:lnTo>
                  <a:lnTo>
                    <a:pt x="3115428" y="2144487"/>
                  </a:lnTo>
                  <a:lnTo>
                    <a:pt x="3168388" y="2142718"/>
                  </a:lnTo>
                  <a:lnTo>
                    <a:pt x="3210454" y="2137917"/>
                  </a:lnTo>
                  <a:lnTo>
                    <a:pt x="3282916" y="2109071"/>
                  </a:lnTo>
                  <a:lnTo>
                    <a:pt x="3316839" y="2081808"/>
                  </a:lnTo>
                  <a:lnTo>
                    <a:pt x="3344102" y="2047885"/>
                  </a:lnTo>
                  <a:lnTo>
                    <a:pt x="3363599" y="2008410"/>
                  </a:lnTo>
                  <a:lnTo>
                    <a:pt x="3377749" y="1933357"/>
                  </a:lnTo>
                  <a:lnTo>
                    <a:pt x="3379518" y="1880396"/>
                  </a:lnTo>
                  <a:lnTo>
                    <a:pt x="3379771" y="1814725"/>
                  </a:lnTo>
                  <a:lnTo>
                    <a:pt x="3379771" y="330014"/>
                  </a:lnTo>
                  <a:lnTo>
                    <a:pt x="3379518" y="264342"/>
                  </a:lnTo>
                  <a:lnTo>
                    <a:pt x="3377749" y="211382"/>
                  </a:lnTo>
                  <a:lnTo>
                    <a:pt x="3372948" y="169316"/>
                  </a:lnTo>
                  <a:lnTo>
                    <a:pt x="3344102" y="96854"/>
                  </a:lnTo>
                  <a:lnTo>
                    <a:pt x="3316839" y="62931"/>
                  </a:lnTo>
                  <a:lnTo>
                    <a:pt x="3282916" y="35668"/>
                  </a:lnTo>
                  <a:lnTo>
                    <a:pt x="3243441" y="16172"/>
                  </a:lnTo>
                  <a:lnTo>
                    <a:pt x="3168388" y="2021"/>
                  </a:lnTo>
                  <a:lnTo>
                    <a:pt x="3115428" y="252"/>
                  </a:lnTo>
                  <a:lnTo>
                    <a:pt x="304975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979" y="4059488"/>
              <a:ext cx="4009203" cy="400920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Neural</a:t>
            </a:r>
            <a:r>
              <a:rPr dirty="0" sz="9450" spc="-894"/>
              <a:t> </a:t>
            </a:r>
            <a:r>
              <a:rPr dirty="0" sz="9450" spc="285"/>
              <a:t>Networks</a:t>
            </a:r>
            <a:endParaRPr sz="9450"/>
          </a:p>
        </p:txBody>
      </p:sp>
      <p:sp>
        <p:nvSpPr>
          <p:cNvPr id="10" name="object 10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34358" y="4722311"/>
            <a:ext cx="3428365" cy="5937885"/>
            <a:chOff x="434358" y="4722311"/>
            <a:chExt cx="3428365" cy="593788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9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(a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human</a:t>
            </a:r>
            <a:r>
              <a:rPr dirty="0" baseline="1133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spc="-37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endParaRPr baseline="4535" sz="3675">
              <a:latin typeface="Bradley Hand"/>
              <a:cs typeface="Bradley Hand"/>
            </a:endParaRPr>
          </a:p>
        </p:txBody>
      </p:sp>
      <p:sp>
        <p:nvSpPr>
          <p:cNvPr id="22" name="object 22" descr="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understand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spc="-15" b="1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baseline="5668" sz="3675">
              <a:latin typeface="Bradley Hand"/>
              <a:cs typeface="Bradley Hand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587622" y="5686500"/>
            <a:ext cx="182181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12700" marR="5080">
              <a:lnSpc>
                <a:spcPts val="3030"/>
              </a:lnSpc>
              <a:spcBef>
                <a:spcPts val="61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Arial"/>
                <a:cs typeface="Arial"/>
              </a:rPr>
              <a:t>Siri,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what’s 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weather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539306" y="3792571"/>
            <a:ext cx="1199515" cy="5147310"/>
            <a:chOff x="3539306" y="3792571"/>
            <a:chExt cx="1199515" cy="5147310"/>
          </a:xfrm>
        </p:grpSpPr>
        <p:sp>
          <p:nvSpPr>
            <p:cNvPr id="27" name="object 27" descr="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632111" y="488537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644062" y="7306193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899290" y="597432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4" name="object 34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7" name="object 37" descr="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40" name="object 40" descr="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(choose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1133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appropriate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43" name="object 43" descr="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r>
              <a:rPr dirty="0" baseline="1133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dirty="0" baseline="2267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spc="-30" b="1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baseline="3401" sz="3675">
              <a:latin typeface="Bradley Hand"/>
              <a:cs typeface="Bradley Hand"/>
            </a:endParaRPr>
          </a:p>
        </p:txBody>
      </p:sp>
      <p:sp>
        <p:nvSpPr>
          <p:cNvPr id="44" name="object 44" descr="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problem)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5" name="object 45" descr="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(before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gets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used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6" name="object 46" descr=""/>
          <p:cNvSpPr txBox="1"/>
          <p:nvPr/>
        </p:nvSpPr>
        <p:spPr>
          <a:xfrm rot="60000">
            <a:off x="4271891" y="3576908"/>
            <a:ext cx="289682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5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3401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an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algorithm,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it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7" name="object 47" descr=""/>
          <p:cNvSpPr txBox="1"/>
          <p:nvPr/>
        </p:nvSpPr>
        <p:spPr>
          <a:xfrm rot="60000">
            <a:off x="4154466" y="3935242"/>
            <a:ext cx="311533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needs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8" name="object 48" descr=""/>
          <p:cNvSpPr txBox="1"/>
          <p:nvPr/>
        </p:nvSpPr>
        <p:spPr>
          <a:xfrm rot="60000">
            <a:off x="5006855" y="4290642"/>
            <a:ext cx="139354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8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numbers)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9" name="object 49" descr="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534"/>
              </a:lnSpc>
            </a:pP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The</a:t>
            </a: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se</a:t>
            </a:r>
            <a:r>
              <a:rPr dirty="0" sz="6650" spc="-459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ar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e</a:t>
            </a:r>
            <a:r>
              <a:rPr dirty="0" sz="6650" spc="-455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-25" b="1">
                <a:solidFill>
                  <a:srgbClr val="61D836"/>
                </a:solidFill>
                <a:latin typeface="Arial"/>
                <a:cs typeface="Arial"/>
              </a:rPr>
              <a:t>tensors!</a:t>
            </a:r>
            <a:endParaRPr sz="665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51" name="object 51" descr="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54" name="object 54" descr="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261437" y="4991720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899290" y="5924069"/>
            <a:ext cx="454025" cy="100965"/>
            <a:chOff x="3899290" y="5924069"/>
            <a:chExt cx="454025" cy="100965"/>
          </a:xfrm>
        </p:grpSpPr>
        <p:sp>
          <p:nvSpPr>
            <p:cNvPr id="19" name="object 19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2" name="object 22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534"/>
              </a:lnSpc>
            </a:pP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The</a:t>
            </a: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se</a:t>
            </a:r>
            <a:r>
              <a:rPr dirty="0" sz="6650" spc="-459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ar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e</a:t>
            </a:r>
            <a:r>
              <a:rPr dirty="0" sz="6650" spc="-455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-25" b="1">
                <a:solidFill>
                  <a:srgbClr val="61D836"/>
                </a:solidFill>
                <a:latin typeface="Arial"/>
                <a:cs typeface="Arial"/>
              </a:rPr>
              <a:t>tensors!</a:t>
            </a:r>
            <a:endParaRPr sz="665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26" name="object 26" descr="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29" name="object 29" descr="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350" spc="350"/>
              <a:t>What</a:t>
            </a:r>
            <a:r>
              <a:rPr dirty="0" sz="8350" spc="-875"/>
              <a:t> </a:t>
            </a:r>
            <a:r>
              <a:rPr dirty="0" sz="8350" spc="150"/>
              <a:t>we’re</a:t>
            </a:r>
            <a:r>
              <a:rPr dirty="0" sz="8350" spc="-869"/>
              <a:t> </a:t>
            </a:r>
            <a:r>
              <a:rPr dirty="0" sz="8350" spc="270"/>
              <a:t>going</a:t>
            </a:r>
            <a:r>
              <a:rPr dirty="0" sz="8350" spc="-869"/>
              <a:t> </a:t>
            </a:r>
            <a:r>
              <a:rPr dirty="0" sz="8350" spc="715"/>
              <a:t>to</a:t>
            </a:r>
            <a:r>
              <a:rPr dirty="0" sz="8350" spc="-869"/>
              <a:t> </a:t>
            </a:r>
            <a:r>
              <a:rPr dirty="0" sz="8350" spc="135"/>
              <a:t>cover</a:t>
            </a:r>
            <a:endParaRPr sz="8350"/>
          </a:p>
        </p:txBody>
      </p:sp>
      <p:grpSp>
        <p:nvGrpSpPr>
          <p:cNvPr id="3" name="object 3" descr=""/>
          <p:cNvGrpSpPr/>
          <p:nvPr/>
        </p:nvGrpSpPr>
        <p:grpSpPr>
          <a:xfrm>
            <a:off x="586471" y="3434450"/>
            <a:ext cx="19084925" cy="6629400"/>
            <a:chOff x="586471" y="3434450"/>
            <a:chExt cx="19084925" cy="6629400"/>
          </a:xfrm>
        </p:grpSpPr>
        <p:sp>
          <p:nvSpPr>
            <p:cNvPr id="4" name="object 4" descr=""/>
            <p:cNvSpPr/>
            <p:nvPr/>
          </p:nvSpPr>
          <p:spPr>
            <a:xfrm>
              <a:off x="586471" y="3434450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447249" y="12"/>
                  </a:lnTo>
                  <a:lnTo>
                    <a:pt x="1377755" y="102"/>
                  </a:lnTo>
                  <a:lnTo>
                    <a:pt x="1311382" y="344"/>
                  </a:lnTo>
                  <a:lnTo>
                    <a:pt x="1248037" y="817"/>
                  </a:lnTo>
                  <a:lnTo>
                    <a:pt x="1187629" y="1596"/>
                  </a:lnTo>
                  <a:lnTo>
                    <a:pt x="1130067" y="2758"/>
                  </a:lnTo>
                  <a:lnTo>
                    <a:pt x="1075257" y="4381"/>
                  </a:lnTo>
                  <a:lnTo>
                    <a:pt x="1023110" y="6539"/>
                  </a:lnTo>
                  <a:lnTo>
                    <a:pt x="973533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2" y="22071"/>
                  </a:lnTo>
                  <a:lnTo>
                    <a:pt x="799086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2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3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3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2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6" y="6601072"/>
                  </a:lnTo>
                  <a:lnTo>
                    <a:pt x="839302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3" y="6619823"/>
                  </a:lnTo>
                  <a:lnTo>
                    <a:pt x="1023110" y="6622594"/>
                  </a:lnTo>
                  <a:lnTo>
                    <a:pt x="1075257" y="6624753"/>
                  </a:lnTo>
                  <a:lnTo>
                    <a:pt x="1130067" y="6626375"/>
                  </a:lnTo>
                  <a:lnTo>
                    <a:pt x="1248037" y="6628316"/>
                  </a:lnTo>
                  <a:lnTo>
                    <a:pt x="1311382" y="6628789"/>
                  </a:lnTo>
                  <a:lnTo>
                    <a:pt x="1377755" y="6629032"/>
                  </a:lnTo>
                  <a:lnTo>
                    <a:pt x="1447249" y="6629121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897155" y="6627537"/>
                  </a:lnTo>
                  <a:lnTo>
                    <a:pt x="18009527" y="6624753"/>
                  </a:lnTo>
                  <a:lnTo>
                    <a:pt x="18061674" y="6622594"/>
                  </a:lnTo>
                  <a:lnTo>
                    <a:pt x="18111252" y="6619823"/>
                  </a:lnTo>
                  <a:lnTo>
                    <a:pt x="18158351" y="6616361"/>
                  </a:lnTo>
                  <a:lnTo>
                    <a:pt x="18203064" y="6612133"/>
                  </a:lnTo>
                  <a:lnTo>
                    <a:pt x="18245483" y="6607063"/>
                  </a:lnTo>
                  <a:lnTo>
                    <a:pt x="18285698" y="6601072"/>
                  </a:lnTo>
                  <a:lnTo>
                    <a:pt x="18323803" y="6594086"/>
                  </a:lnTo>
                  <a:lnTo>
                    <a:pt x="18394047" y="6576817"/>
                  </a:lnTo>
                  <a:lnTo>
                    <a:pt x="18456948" y="6554644"/>
                  </a:lnTo>
                  <a:lnTo>
                    <a:pt x="18504523" y="6535826"/>
                  </a:lnTo>
                  <a:lnTo>
                    <a:pt x="18550739" y="6514534"/>
                  </a:lnTo>
                  <a:lnTo>
                    <a:pt x="18595515" y="6490846"/>
                  </a:lnTo>
                  <a:lnTo>
                    <a:pt x="18638773" y="6464843"/>
                  </a:lnTo>
                  <a:lnTo>
                    <a:pt x="18680432" y="6436604"/>
                  </a:lnTo>
                  <a:lnTo>
                    <a:pt x="18720413" y="6406209"/>
                  </a:lnTo>
                  <a:lnTo>
                    <a:pt x="18758636" y="6373737"/>
                  </a:lnTo>
                  <a:lnTo>
                    <a:pt x="18795021" y="6339268"/>
                  </a:lnTo>
                  <a:lnTo>
                    <a:pt x="18829490" y="6302882"/>
                  </a:lnTo>
                  <a:lnTo>
                    <a:pt x="18861962" y="6264659"/>
                  </a:lnTo>
                  <a:lnTo>
                    <a:pt x="18892357" y="6224678"/>
                  </a:lnTo>
                  <a:lnTo>
                    <a:pt x="18920596" y="6183018"/>
                  </a:lnTo>
                  <a:lnTo>
                    <a:pt x="18946599" y="6139761"/>
                  </a:lnTo>
                  <a:lnTo>
                    <a:pt x="18970287" y="6094985"/>
                  </a:lnTo>
                  <a:lnTo>
                    <a:pt x="18991579" y="6048769"/>
                  </a:lnTo>
                  <a:lnTo>
                    <a:pt x="19010397" y="6001195"/>
                  </a:lnTo>
                  <a:lnTo>
                    <a:pt x="19032570" y="5938294"/>
                  </a:lnTo>
                  <a:lnTo>
                    <a:pt x="19049839" y="5868050"/>
                  </a:lnTo>
                  <a:lnTo>
                    <a:pt x="19056825" y="5829945"/>
                  </a:lnTo>
                  <a:lnTo>
                    <a:pt x="19062816" y="5789729"/>
                  </a:lnTo>
                  <a:lnTo>
                    <a:pt x="19067887" y="5747311"/>
                  </a:lnTo>
                  <a:lnTo>
                    <a:pt x="19072114" y="5702598"/>
                  </a:lnTo>
                  <a:lnTo>
                    <a:pt x="19075576" y="5655498"/>
                  </a:lnTo>
                  <a:lnTo>
                    <a:pt x="19078347" y="5605921"/>
                  </a:lnTo>
                  <a:lnTo>
                    <a:pt x="19080506" y="5553773"/>
                  </a:lnTo>
                  <a:lnTo>
                    <a:pt x="19082128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2" y="5317649"/>
                  </a:lnTo>
                  <a:lnTo>
                    <a:pt x="19084785" y="5251275"/>
                  </a:lnTo>
                  <a:lnTo>
                    <a:pt x="19084785" y="1377857"/>
                  </a:lnTo>
                  <a:lnTo>
                    <a:pt x="19084542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8" y="1130169"/>
                  </a:lnTo>
                  <a:lnTo>
                    <a:pt x="19080506" y="1075360"/>
                  </a:lnTo>
                  <a:lnTo>
                    <a:pt x="19078347" y="1023212"/>
                  </a:lnTo>
                  <a:lnTo>
                    <a:pt x="19075576" y="973635"/>
                  </a:lnTo>
                  <a:lnTo>
                    <a:pt x="19072114" y="926535"/>
                  </a:lnTo>
                  <a:lnTo>
                    <a:pt x="19067887" y="881822"/>
                  </a:lnTo>
                  <a:lnTo>
                    <a:pt x="19062816" y="839404"/>
                  </a:lnTo>
                  <a:lnTo>
                    <a:pt x="19056825" y="799188"/>
                  </a:lnTo>
                  <a:lnTo>
                    <a:pt x="19049839" y="761083"/>
                  </a:lnTo>
                  <a:lnTo>
                    <a:pt x="19032570" y="690840"/>
                  </a:lnTo>
                  <a:lnTo>
                    <a:pt x="19010397" y="627938"/>
                  </a:lnTo>
                  <a:lnTo>
                    <a:pt x="18991579" y="580364"/>
                  </a:lnTo>
                  <a:lnTo>
                    <a:pt x="18970287" y="534149"/>
                  </a:lnTo>
                  <a:lnTo>
                    <a:pt x="18946599" y="489372"/>
                  </a:lnTo>
                  <a:lnTo>
                    <a:pt x="18920596" y="446115"/>
                  </a:lnTo>
                  <a:lnTo>
                    <a:pt x="18892357" y="404456"/>
                  </a:lnTo>
                  <a:lnTo>
                    <a:pt x="18861962" y="364475"/>
                  </a:lnTo>
                  <a:lnTo>
                    <a:pt x="18829490" y="326251"/>
                  </a:lnTo>
                  <a:lnTo>
                    <a:pt x="18795021" y="289865"/>
                  </a:lnTo>
                  <a:lnTo>
                    <a:pt x="18758636" y="255397"/>
                  </a:lnTo>
                  <a:lnTo>
                    <a:pt x="18720413" y="222925"/>
                  </a:lnTo>
                  <a:lnTo>
                    <a:pt x="18680432" y="192529"/>
                  </a:lnTo>
                  <a:lnTo>
                    <a:pt x="18638773" y="164290"/>
                  </a:lnTo>
                  <a:lnTo>
                    <a:pt x="18595515" y="138287"/>
                  </a:lnTo>
                  <a:lnTo>
                    <a:pt x="18550739" y="114599"/>
                  </a:lnTo>
                  <a:lnTo>
                    <a:pt x="18504523" y="93307"/>
                  </a:lnTo>
                  <a:lnTo>
                    <a:pt x="18456948" y="74489"/>
                  </a:lnTo>
                  <a:lnTo>
                    <a:pt x="18394047" y="52316"/>
                  </a:lnTo>
                  <a:lnTo>
                    <a:pt x="18323803" y="35048"/>
                  </a:lnTo>
                  <a:lnTo>
                    <a:pt x="18285698" y="28061"/>
                  </a:lnTo>
                  <a:lnTo>
                    <a:pt x="18245483" y="22071"/>
                  </a:lnTo>
                  <a:lnTo>
                    <a:pt x="18203064" y="17000"/>
                  </a:lnTo>
                  <a:lnTo>
                    <a:pt x="18158351" y="12772"/>
                  </a:lnTo>
                  <a:lnTo>
                    <a:pt x="18111252" y="9311"/>
                  </a:lnTo>
                  <a:lnTo>
                    <a:pt x="18061674" y="6539"/>
                  </a:lnTo>
                  <a:lnTo>
                    <a:pt x="18009527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16" y="3908057"/>
              <a:ext cx="18433868" cy="57010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105260" y="1828420"/>
            <a:ext cx="60477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95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950" spc="-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4950" spc="-509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950" spc="-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950" spc="-1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950" spc="-40" b="1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495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85" b="1">
                <a:solidFill>
                  <a:srgbClr val="FFFFFF"/>
                </a:solidFill>
                <a:latin typeface="Arial"/>
                <a:cs typeface="Arial"/>
              </a:rPr>
              <a:t>workflow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20000">
            <a:off x="11401586" y="2809908"/>
            <a:ext cx="3055436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(one of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many)</a:t>
            </a:r>
            <a:endParaRPr sz="37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25712" rIns="0" bIns="0" rtlCol="0" vert="horz">
            <a:spAutoFit/>
          </a:bodyPr>
          <a:lstStyle/>
          <a:p>
            <a:pPr marL="2781300">
              <a:lnSpc>
                <a:spcPct val="100000"/>
              </a:lnSpc>
              <a:spcBef>
                <a:spcPts val="110"/>
              </a:spcBef>
            </a:pPr>
            <a:r>
              <a:rPr dirty="0" sz="8900" spc="320"/>
              <a:t>How</a:t>
            </a:r>
            <a:r>
              <a:rPr dirty="0" sz="8900" spc="-930"/>
              <a:t> </a:t>
            </a:r>
            <a:r>
              <a:rPr dirty="0" sz="8900" spc="765"/>
              <a:t>to</a:t>
            </a:r>
            <a:r>
              <a:rPr dirty="0" sz="8900" spc="-930"/>
              <a:t> </a:t>
            </a:r>
            <a:r>
              <a:rPr dirty="0" sz="8900" spc="195"/>
              <a:t>approach</a:t>
            </a:r>
            <a:r>
              <a:rPr dirty="0" sz="8900" spc="-925"/>
              <a:t> </a:t>
            </a:r>
            <a:r>
              <a:rPr dirty="0" sz="8900" spc="245"/>
              <a:t>this</a:t>
            </a:r>
            <a:r>
              <a:rPr dirty="0" sz="8900" spc="-930"/>
              <a:t> </a:t>
            </a:r>
            <a:r>
              <a:rPr dirty="0" sz="8900" spc="114"/>
              <a:t>course</a:t>
            </a:r>
            <a:endParaRPr sz="8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718" y="2073735"/>
            <a:ext cx="7048969" cy="410406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845610" y="6357527"/>
            <a:ext cx="25914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50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33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60" b="1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21540000">
            <a:off x="1044651" y="7101037"/>
            <a:ext cx="6524832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35"/>
              </a:lnSpc>
            </a:pPr>
            <a:r>
              <a:rPr dirty="0" baseline="-4145" sz="5025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baseline="-4145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487" sz="5025" b="1">
                <a:solidFill>
                  <a:srgbClr val="FFFFFF"/>
                </a:solidFill>
                <a:latin typeface="Bradley Hand"/>
                <a:cs typeface="Bradley Hand"/>
              </a:rPr>
              <a:t>#1:</a:t>
            </a:r>
            <a:r>
              <a:rPr dirty="0" baseline="-2487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16" sz="5025" b="1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dirty="0" baseline="3316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975" sz="502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4975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804" sz="5025" spc="-15" b="1">
                <a:solidFill>
                  <a:srgbClr val="FFFFFF"/>
                </a:solidFill>
                <a:latin typeface="Bradley Hand"/>
                <a:cs typeface="Bradley Hand"/>
              </a:rPr>
              <a:t>code!</a:t>
            </a:r>
            <a:endParaRPr baseline="5804" sz="5025">
              <a:latin typeface="Bradley Hand"/>
              <a:cs typeface="Bradley Han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879817" y="2755601"/>
            <a:ext cx="3946525" cy="3630295"/>
            <a:chOff x="8879817" y="2755601"/>
            <a:chExt cx="3946525" cy="363029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9817" y="4099116"/>
              <a:ext cx="2286579" cy="22865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57" y="2755601"/>
              <a:ext cx="2063506" cy="206350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7396" y="2765234"/>
              <a:ext cx="898773" cy="89877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1986" y="4701451"/>
              <a:ext cx="921508" cy="9215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0000" y="5010069"/>
              <a:ext cx="890644" cy="89064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598516" y="6716964"/>
            <a:ext cx="27089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234315" marR="5080" indent="-222250">
              <a:lnSpc>
                <a:spcPts val="3429"/>
              </a:lnSpc>
              <a:spcBef>
                <a:spcPts val="650"/>
              </a:spcBef>
            </a:pPr>
            <a:r>
              <a:rPr dirty="0" sz="3300" spc="-35" b="1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90" b="1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experiment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 rot="20580000">
            <a:off x="8590604" y="2236620"/>
            <a:ext cx="1866287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75"/>
              </a:lnSpc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sz="3350" spc="-7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487" sz="5025" spc="-37" b="1">
                <a:solidFill>
                  <a:srgbClr val="FFFFFF"/>
                </a:solidFill>
                <a:latin typeface="Bradley Hand"/>
                <a:cs typeface="Bradley Hand"/>
              </a:rPr>
              <a:t>#2:</a:t>
            </a:r>
            <a:endParaRPr baseline="2487" sz="5025">
              <a:latin typeface="Bradley Hand"/>
              <a:cs typeface="Bradley Hand"/>
            </a:endParaRPr>
          </a:p>
        </p:txBody>
      </p:sp>
      <p:sp>
        <p:nvSpPr>
          <p:cNvPr id="14" name="object 14" descr=""/>
          <p:cNvSpPr txBox="1"/>
          <p:nvPr/>
        </p:nvSpPr>
        <p:spPr>
          <a:xfrm rot="20580000">
            <a:off x="7422523" y="2734808"/>
            <a:ext cx="4525788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45"/>
              </a:lnSpc>
            </a:pPr>
            <a:r>
              <a:rPr dirty="0" baseline="-4975" sz="5025" b="1">
                <a:solidFill>
                  <a:srgbClr val="FFFFFF"/>
                </a:solidFill>
                <a:latin typeface="Bradley Hand"/>
                <a:cs typeface="Bradley Hand"/>
              </a:rPr>
              <a:t>Experiment,</a:t>
            </a:r>
            <a:r>
              <a:rPr dirty="0" baseline="-4975" sz="5025" spc="-10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spc="-10" b="1">
                <a:solidFill>
                  <a:srgbClr val="FFFFFF"/>
                </a:solidFill>
                <a:latin typeface="Bradley Hand"/>
                <a:cs typeface="Bradley Hand"/>
              </a:rPr>
              <a:t>experiment,</a:t>
            </a:r>
            <a:endParaRPr sz="3350">
              <a:latin typeface="Bradley Hand"/>
              <a:cs typeface="Bradley Hand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20580000">
            <a:off x="8724534" y="3182156"/>
            <a:ext cx="2212594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sz="3350" spc="-10" b="1">
                <a:solidFill>
                  <a:srgbClr val="FFFFFF"/>
                </a:solidFill>
                <a:latin typeface="Bradley Hand"/>
                <a:cs typeface="Bradley Hand"/>
              </a:rPr>
              <a:t>experiment!</a:t>
            </a:r>
            <a:endParaRPr sz="3350">
              <a:latin typeface="Bradley Hand"/>
              <a:cs typeface="Bradley Hand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03064" y="3813610"/>
            <a:ext cx="2697191" cy="269719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4969294" y="6762948"/>
            <a:ext cx="39789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322580" marR="5080" indent="-310515">
              <a:lnSpc>
                <a:spcPts val="3429"/>
              </a:lnSpc>
              <a:spcBef>
                <a:spcPts val="650"/>
              </a:spcBef>
            </a:pPr>
            <a:r>
              <a:rPr dirty="0" sz="3300" spc="-35" b="1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dirty="0" sz="3300" spc="-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Visualize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849264" y="2612314"/>
            <a:ext cx="5822950" cy="10528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998980">
              <a:lnSpc>
                <a:spcPct val="100299"/>
              </a:lnSpc>
              <a:spcBef>
                <a:spcPts val="114"/>
              </a:spcBef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sz="33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spc="-25" b="1">
                <a:solidFill>
                  <a:srgbClr val="FFFFFF"/>
                </a:solidFill>
                <a:latin typeface="Bradley Hand"/>
                <a:cs typeface="Bradley Hand"/>
              </a:rPr>
              <a:t>#3:</a:t>
            </a:r>
            <a:r>
              <a:rPr dirty="0" sz="3350" spc="83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Visualize,</a:t>
            </a:r>
            <a:r>
              <a:rPr dirty="0" sz="33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visualize,</a:t>
            </a:r>
            <a:r>
              <a:rPr dirty="0" sz="33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spc="-10" b="1">
                <a:solidFill>
                  <a:srgbClr val="FFFFFF"/>
                </a:solidFill>
                <a:latin typeface="Bradley Hand"/>
                <a:cs typeface="Bradley Hand"/>
              </a:rPr>
              <a:t>visualize!</a:t>
            </a:r>
            <a:endParaRPr sz="3350">
              <a:latin typeface="Bradley Hand"/>
              <a:cs typeface="Bradley Hand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34841" y="7911322"/>
            <a:ext cx="2412724" cy="241272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2558708" y="10503998"/>
            <a:ext cx="31654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dirty="0" sz="330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questions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91136" y="8435181"/>
            <a:ext cx="1570632" cy="1570632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9147639" y="10503998"/>
            <a:ext cx="36188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5" b="1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Arial"/>
                <a:cs typeface="Arial"/>
              </a:rPr>
              <a:t>exercises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181685" y="8435181"/>
            <a:ext cx="1570632" cy="1570632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4985900" y="10503998"/>
            <a:ext cx="35496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6.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30" b="1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5" b="1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3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21540000">
            <a:off x="5404948" y="9252248"/>
            <a:ext cx="281997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90"/>
              </a:lnSpc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(including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145" sz="5025" spc="-37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endParaRPr baseline="4145" sz="5025">
              <a:latin typeface="Bradley Hand"/>
              <a:cs typeface="Bradley Hand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21540000">
            <a:off x="5418918" y="9735307"/>
            <a:ext cx="2604927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“dumb”</a:t>
            </a:r>
            <a:r>
              <a:rPr dirty="0" sz="3350" spc="-6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16" sz="5025" spc="-15" b="1">
                <a:solidFill>
                  <a:srgbClr val="FFFFFF"/>
                </a:solidFill>
                <a:latin typeface="Bradley Hand"/>
                <a:cs typeface="Bradley Hand"/>
              </a:rPr>
              <a:t>ones)</a:t>
            </a:r>
            <a:endParaRPr baseline="3316" sz="502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4011" rIns="0" bIns="0" rtlCol="0" vert="horz">
            <a:spAutoFit/>
          </a:bodyPr>
          <a:lstStyle/>
          <a:p>
            <a:pPr marL="2765425">
              <a:lnSpc>
                <a:spcPct val="100000"/>
              </a:lnSpc>
              <a:spcBef>
                <a:spcPts val="120"/>
              </a:spcBef>
            </a:pPr>
            <a:r>
              <a:rPr dirty="0" spc="285"/>
              <a:t>How</a:t>
            </a:r>
            <a:r>
              <a:rPr dirty="0" spc="-815"/>
              <a:t> </a:t>
            </a:r>
            <a:r>
              <a:rPr dirty="0" spc="459">
                <a:solidFill>
                  <a:srgbClr val="16E7CF"/>
                </a:solidFill>
              </a:rPr>
              <a:t>not</a:t>
            </a:r>
            <a:r>
              <a:rPr dirty="0" spc="-815">
                <a:solidFill>
                  <a:srgbClr val="16E7CF"/>
                </a:solidFill>
              </a:rPr>
              <a:t> </a:t>
            </a:r>
            <a:r>
              <a:rPr dirty="0" spc="675"/>
              <a:t>to</a:t>
            </a:r>
            <a:r>
              <a:rPr dirty="0" spc="-815"/>
              <a:t> </a:t>
            </a:r>
            <a:r>
              <a:rPr dirty="0" spc="190"/>
              <a:t>approach</a:t>
            </a:r>
            <a:r>
              <a:rPr dirty="0" spc="-810"/>
              <a:t> </a:t>
            </a:r>
            <a:r>
              <a:rPr dirty="0" spc="215"/>
              <a:t>this</a:t>
            </a:r>
            <a:r>
              <a:rPr dirty="0" spc="-815"/>
              <a:t> </a:t>
            </a:r>
            <a:r>
              <a:rPr dirty="0" spc="95"/>
              <a:t>course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25232" y="5370746"/>
            <a:ext cx="12490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5" b="1">
                <a:solidFill>
                  <a:srgbClr val="FFFFFF"/>
                </a:solidFill>
                <a:latin typeface="Arial"/>
                <a:cs typeface="Arial"/>
              </a:rPr>
              <a:t>Avoid: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418421" y="4194553"/>
            <a:ext cx="2839085" cy="2199640"/>
            <a:chOff x="6418421" y="4194553"/>
            <a:chExt cx="2839085" cy="21996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7404" y="4823151"/>
              <a:ext cx="1570632" cy="15706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8421" y="4705142"/>
              <a:ext cx="1367370" cy="13673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900" y="4194553"/>
              <a:ext cx="1145960" cy="11459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758" y="4481210"/>
              <a:ext cx="1240535" cy="124053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676849" y="5014748"/>
            <a:ext cx="3100705" cy="674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50" spc="-135" b="1">
                <a:solidFill>
                  <a:srgbClr val="FFFFFF"/>
                </a:solidFill>
                <a:latin typeface="Arial"/>
                <a:cs typeface="Arial"/>
              </a:rPr>
              <a:t>“I</a:t>
            </a:r>
            <a:r>
              <a:rPr dirty="0" sz="4250" spc="-45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10" b="1" strike="sngStrike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dirty="0" sz="4250" spc="-455" b="1" strike="noStrike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55" b="1" strike="noStrike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endParaRPr sz="42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177712" y="6188959"/>
            <a:ext cx="1858010" cy="0"/>
          </a:xfrm>
          <a:custGeom>
            <a:avLst/>
            <a:gdLst/>
            <a:ahLst/>
            <a:cxnLst/>
            <a:rect l="l" t="t" r="r" b="b"/>
            <a:pathLst>
              <a:path w="1858009" h="0">
                <a:moveTo>
                  <a:pt x="0" y="0"/>
                </a:moveTo>
                <a:lnTo>
                  <a:pt x="1857543" y="0"/>
                </a:lnTo>
              </a:path>
            </a:pathLst>
          </a:custGeom>
          <a:ln w="56190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3022555" y="5575988"/>
            <a:ext cx="266700" cy="674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50" spc="-235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53" y="2091195"/>
            <a:ext cx="18847593" cy="440373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25389" y="6367630"/>
            <a:ext cx="58928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www.github.com/mrdbourke/pytorch-deep-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learning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77660" y="6262921"/>
            <a:ext cx="5988050" cy="49466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432685" marR="5080" indent="-2420620">
              <a:lnSpc>
                <a:spcPts val="1710"/>
              </a:lnSpc>
              <a:spcBef>
                <a:spcPts val="380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www.github.com/mrdbourke/pytorch-deep-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learning/</a:t>
            </a:r>
            <a:r>
              <a:rPr dirty="0" sz="16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discussions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157685" y="6367630"/>
            <a:ext cx="22663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https://learnpytorch.io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11455" y="-561362"/>
            <a:ext cx="5881370" cy="2589530"/>
          </a:xfrm>
          <a:prstGeom prst="rect"/>
        </p:spPr>
        <p:txBody>
          <a:bodyPr wrap="square" lIns="0" tIns="4737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29"/>
              </a:spcBef>
            </a:pPr>
            <a:r>
              <a:rPr dirty="0" sz="9450" spc="60"/>
              <a:t>Resources</a:t>
            </a:r>
            <a:endParaRPr sz="9450"/>
          </a:p>
          <a:p>
            <a:pPr algn="ctr" marL="8255">
              <a:lnSpc>
                <a:spcPct val="100000"/>
              </a:lnSpc>
              <a:spcBef>
                <a:spcPts val="1260"/>
              </a:spcBef>
            </a:pPr>
            <a:r>
              <a:rPr dirty="0" sz="3300" spc="-85" b="1">
                <a:latin typeface="Arial"/>
                <a:cs typeface="Arial"/>
              </a:rPr>
              <a:t>Course</a:t>
            </a:r>
            <a:r>
              <a:rPr dirty="0" sz="3300" spc="-310" b="1">
                <a:latin typeface="Arial"/>
                <a:cs typeface="Arial"/>
              </a:rPr>
              <a:t> </a:t>
            </a:r>
            <a:r>
              <a:rPr dirty="0" sz="3300" spc="-25" b="1">
                <a:latin typeface="Arial"/>
                <a:cs typeface="Arial"/>
              </a:rPr>
              <a:t>Q&amp;A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484660" y="1500134"/>
            <a:ext cx="374205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8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9826" y="6852458"/>
            <a:ext cx="12546329" cy="440373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95837" y="8272078"/>
            <a:ext cx="358140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095375" marR="5080" indent="-1083310">
              <a:lnSpc>
                <a:spcPts val="3429"/>
              </a:lnSpc>
              <a:spcBef>
                <a:spcPts val="650"/>
              </a:spcBef>
            </a:pPr>
            <a:r>
              <a:rPr dirty="0" u="heavy" sz="3300" spc="-1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PyTorch</a:t>
            </a:r>
            <a:r>
              <a:rPr dirty="0" u="heavy" sz="3300" spc="-3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3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website</a:t>
            </a:r>
            <a:r>
              <a:rPr dirty="0" sz="33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u="heavy" sz="33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forums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57809" y="1357060"/>
            <a:ext cx="19410045" cy="9773920"/>
            <a:chOff x="357809" y="1357060"/>
            <a:chExt cx="19410045" cy="9773920"/>
          </a:xfrm>
        </p:grpSpPr>
        <p:sp>
          <p:nvSpPr>
            <p:cNvPr id="11" name="object 11" descr=""/>
            <p:cNvSpPr/>
            <p:nvPr/>
          </p:nvSpPr>
          <p:spPr>
            <a:xfrm>
              <a:off x="378751" y="1378002"/>
              <a:ext cx="19368135" cy="5483860"/>
            </a:xfrm>
            <a:custGeom>
              <a:avLst/>
              <a:gdLst/>
              <a:ahLst/>
              <a:cxnLst/>
              <a:rect l="l" t="t" r="r" b="b"/>
              <a:pathLst>
                <a:path w="19368135" h="5483859">
                  <a:moveTo>
                    <a:pt x="1300744" y="0"/>
                  </a:moveTo>
                  <a:lnTo>
                    <a:pt x="18066790" y="0"/>
                  </a:lnTo>
                  <a:lnTo>
                    <a:pt x="18141118" y="18"/>
                  </a:lnTo>
                  <a:lnTo>
                    <a:pt x="18211510" y="151"/>
                  </a:lnTo>
                  <a:lnTo>
                    <a:pt x="18278102" y="509"/>
                  </a:lnTo>
                  <a:lnTo>
                    <a:pt x="18341029" y="1208"/>
                  </a:lnTo>
                  <a:lnTo>
                    <a:pt x="18400428" y="2360"/>
                  </a:lnTo>
                  <a:lnTo>
                    <a:pt x="18456434" y="4079"/>
                  </a:lnTo>
                  <a:lnTo>
                    <a:pt x="18509182" y="6478"/>
                  </a:lnTo>
                  <a:lnTo>
                    <a:pt x="18558809" y="9669"/>
                  </a:lnTo>
                  <a:lnTo>
                    <a:pt x="18605451" y="13768"/>
                  </a:lnTo>
                  <a:lnTo>
                    <a:pt x="18649242" y="18886"/>
                  </a:lnTo>
                  <a:lnTo>
                    <a:pt x="18690320" y="25138"/>
                  </a:lnTo>
                  <a:lnTo>
                    <a:pt x="18728818" y="32636"/>
                  </a:lnTo>
                  <a:lnTo>
                    <a:pt x="18798623" y="51824"/>
                  </a:lnTo>
                  <a:lnTo>
                    <a:pt x="18876633" y="82319"/>
                  </a:lnTo>
                  <a:lnTo>
                    <a:pt x="18921533" y="103650"/>
                  </a:lnTo>
                  <a:lnTo>
                    <a:pt x="18964800" y="127632"/>
                  </a:lnTo>
                  <a:lnTo>
                    <a:pt x="19006331" y="154165"/>
                  </a:lnTo>
                  <a:lnTo>
                    <a:pt x="19046025" y="183145"/>
                  </a:lnTo>
                  <a:lnTo>
                    <a:pt x="19083780" y="214472"/>
                  </a:lnTo>
                  <a:lnTo>
                    <a:pt x="19119495" y="248043"/>
                  </a:lnTo>
                  <a:lnTo>
                    <a:pt x="19153066" y="283758"/>
                  </a:lnTo>
                  <a:lnTo>
                    <a:pt x="19184393" y="321513"/>
                  </a:lnTo>
                  <a:lnTo>
                    <a:pt x="19213374" y="361207"/>
                  </a:lnTo>
                  <a:lnTo>
                    <a:pt x="19239907" y="402738"/>
                  </a:lnTo>
                  <a:lnTo>
                    <a:pt x="19263890" y="446005"/>
                  </a:lnTo>
                  <a:lnTo>
                    <a:pt x="19285221" y="490906"/>
                  </a:lnTo>
                  <a:lnTo>
                    <a:pt x="19303799" y="537339"/>
                  </a:lnTo>
                  <a:lnTo>
                    <a:pt x="19326045" y="602664"/>
                  </a:lnTo>
                  <a:lnTo>
                    <a:pt x="19342400" y="677218"/>
                  </a:lnTo>
                  <a:lnTo>
                    <a:pt x="19348651" y="718295"/>
                  </a:lnTo>
                  <a:lnTo>
                    <a:pt x="19353768" y="762086"/>
                  </a:lnTo>
                  <a:lnTo>
                    <a:pt x="19357866" y="808727"/>
                  </a:lnTo>
                  <a:lnTo>
                    <a:pt x="19361058" y="858354"/>
                  </a:lnTo>
                  <a:lnTo>
                    <a:pt x="19363456" y="911102"/>
                  </a:lnTo>
                  <a:lnTo>
                    <a:pt x="19365175" y="967108"/>
                  </a:lnTo>
                  <a:lnTo>
                    <a:pt x="19366327" y="1026507"/>
                  </a:lnTo>
                  <a:lnTo>
                    <a:pt x="19367026" y="1089434"/>
                  </a:lnTo>
                  <a:lnTo>
                    <a:pt x="19367384" y="1156025"/>
                  </a:lnTo>
                  <a:lnTo>
                    <a:pt x="19367517" y="1226417"/>
                  </a:lnTo>
                  <a:lnTo>
                    <a:pt x="19367535" y="1300744"/>
                  </a:lnTo>
                  <a:lnTo>
                    <a:pt x="19367535" y="4182562"/>
                  </a:lnTo>
                  <a:lnTo>
                    <a:pt x="19367517" y="4256890"/>
                  </a:lnTo>
                  <a:lnTo>
                    <a:pt x="19367384" y="4327282"/>
                  </a:lnTo>
                  <a:lnTo>
                    <a:pt x="19367026" y="4393873"/>
                  </a:lnTo>
                  <a:lnTo>
                    <a:pt x="19366327" y="4456801"/>
                  </a:lnTo>
                  <a:lnTo>
                    <a:pt x="19365175" y="4516199"/>
                  </a:lnTo>
                  <a:lnTo>
                    <a:pt x="19363456" y="4572205"/>
                  </a:lnTo>
                  <a:lnTo>
                    <a:pt x="19361058" y="4624953"/>
                  </a:lnTo>
                  <a:lnTo>
                    <a:pt x="19357866" y="4674580"/>
                  </a:lnTo>
                  <a:lnTo>
                    <a:pt x="19353768" y="4721222"/>
                  </a:lnTo>
                  <a:lnTo>
                    <a:pt x="19348651" y="4765013"/>
                  </a:lnTo>
                  <a:lnTo>
                    <a:pt x="19342400" y="4806090"/>
                  </a:lnTo>
                  <a:lnTo>
                    <a:pt x="19334902" y="4844588"/>
                  </a:lnTo>
                  <a:lnTo>
                    <a:pt x="19315715" y="4914392"/>
                  </a:lnTo>
                  <a:lnTo>
                    <a:pt x="19285221" y="4992401"/>
                  </a:lnTo>
                  <a:lnTo>
                    <a:pt x="19263890" y="5037302"/>
                  </a:lnTo>
                  <a:lnTo>
                    <a:pt x="19239907" y="5080569"/>
                  </a:lnTo>
                  <a:lnTo>
                    <a:pt x="19213374" y="5122100"/>
                  </a:lnTo>
                  <a:lnTo>
                    <a:pt x="19184393" y="5161794"/>
                  </a:lnTo>
                  <a:lnTo>
                    <a:pt x="19153066" y="5199550"/>
                  </a:lnTo>
                  <a:lnTo>
                    <a:pt x="19119495" y="5235264"/>
                  </a:lnTo>
                  <a:lnTo>
                    <a:pt x="19083780" y="5268835"/>
                  </a:lnTo>
                  <a:lnTo>
                    <a:pt x="19046025" y="5300162"/>
                  </a:lnTo>
                  <a:lnTo>
                    <a:pt x="19006331" y="5329142"/>
                  </a:lnTo>
                  <a:lnTo>
                    <a:pt x="18964800" y="5355675"/>
                  </a:lnTo>
                  <a:lnTo>
                    <a:pt x="18921533" y="5379657"/>
                  </a:lnTo>
                  <a:lnTo>
                    <a:pt x="18876633" y="5400988"/>
                  </a:lnTo>
                  <a:lnTo>
                    <a:pt x="18830201" y="5419565"/>
                  </a:lnTo>
                  <a:lnTo>
                    <a:pt x="18764874" y="5441814"/>
                  </a:lnTo>
                  <a:lnTo>
                    <a:pt x="18690320" y="5458170"/>
                  </a:lnTo>
                  <a:lnTo>
                    <a:pt x="18649242" y="5464421"/>
                  </a:lnTo>
                  <a:lnTo>
                    <a:pt x="18605451" y="5469540"/>
                  </a:lnTo>
                  <a:lnTo>
                    <a:pt x="18558809" y="5473638"/>
                  </a:lnTo>
                  <a:lnTo>
                    <a:pt x="18509182" y="5476830"/>
                  </a:lnTo>
                  <a:lnTo>
                    <a:pt x="18456434" y="5479228"/>
                  </a:lnTo>
                  <a:lnTo>
                    <a:pt x="18400428" y="5480947"/>
                  </a:lnTo>
                  <a:lnTo>
                    <a:pt x="18341029" y="5482099"/>
                  </a:lnTo>
                  <a:lnTo>
                    <a:pt x="18278102" y="5482798"/>
                  </a:lnTo>
                  <a:lnTo>
                    <a:pt x="18211510" y="5483157"/>
                  </a:lnTo>
                  <a:lnTo>
                    <a:pt x="18141118" y="5483289"/>
                  </a:lnTo>
                  <a:lnTo>
                    <a:pt x="18066790" y="5483308"/>
                  </a:lnTo>
                  <a:lnTo>
                    <a:pt x="1300744" y="5483308"/>
                  </a:lnTo>
                  <a:lnTo>
                    <a:pt x="1226417" y="5483289"/>
                  </a:lnTo>
                  <a:lnTo>
                    <a:pt x="1156025" y="5483157"/>
                  </a:lnTo>
                  <a:lnTo>
                    <a:pt x="1089434" y="5482798"/>
                  </a:lnTo>
                  <a:lnTo>
                    <a:pt x="1026507" y="5482099"/>
                  </a:lnTo>
                  <a:lnTo>
                    <a:pt x="967108" y="5480947"/>
                  </a:lnTo>
                  <a:lnTo>
                    <a:pt x="911102" y="5479228"/>
                  </a:lnTo>
                  <a:lnTo>
                    <a:pt x="858354" y="5476830"/>
                  </a:lnTo>
                  <a:lnTo>
                    <a:pt x="808727" y="5473638"/>
                  </a:lnTo>
                  <a:lnTo>
                    <a:pt x="762086" y="5469540"/>
                  </a:lnTo>
                  <a:lnTo>
                    <a:pt x="718295" y="5464421"/>
                  </a:lnTo>
                  <a:lnTo>
                    <a:pt x="677218" y="5458170"/>
                  </a:lnTo>
                  <a:lnTo>
                    <a:pt x="638719" y="5450672"/>
                  </a:lnTo>
                  <a:lnTo>
                    <a:pt x="568916" y="5431483"/>
                  </a:lnTo>
                  <a:lnTo>
                    <a:pt x="490906" y="5400988"/>
                  </a:lnTo>
                  <a:lnTo>
                    <a:pt x="446005" y="5379657"/>
                  </a:lnTo>
                  <a:lnTo>
                    <a:pt x="402738" y="5355675"/>
                  </a:lnTo>
                  <a:lnTo>
                    <a:pt x="361207" y="5329142"/>
                  </a:lnTo>
                  <a:lnTo>
                    <a:pt x="321513" y="5300162"/>
                  </a:lnTo>
                  <a:lnTo>
                    <a:pt x="283758" y="5268835"/>
                  </a:lnTo>
                  <a:lnTo>
                    <a:pt x="248043" y="5235264"/>
                  </a:lnTo>
                  <a:lnTo>
                    <a:pt x="214472" y="5199550"/>
                  </a:lnTo>
                  <a:lnTo>
                    <a:pt x="183145" y="5161794"/>
                  </a:lnTo>
                  <a:lnTo>
                    <a:pt x="154165" y="5122100"/>
                  </a:lnTo>
                  <a:lnTo>
                    <a:pt x="127632" y="5080569"/>
                  </a:lnTo>
                  <a:lnTo>
                    <a:pt x="103650" y="5037302"/>
                  </a:lnTo>
                  <a:lnTo>
                    <a:pt x="82319" y="4992401"/>
                  </a:lnTo>
                  <a:lnTo>
                    <a:pt x="63742" y="4945968"/>
                  </a:lnTo>
                  <a:lnTo>
                    <a:pt x="41493" y="4880643"/>
                  </a:lnTo>
                  <a:lnTo>
                    <a:pt x="25138" y="4806090"/>
                  </a:lnTo>
                  <a:lnTo>
                    <a:pt x="18886" y="4765013"/>
                  </a:lnTo>
                  <a:lnTo>
                    <a:pt x="13768" y="4721222"/>
                  </a:lnTo>
                  <a:lnTo>
                    <a:pt x="9669" y="4674580"/>
                  </a:lnTo>
                  <a:lnTo>
                    <a:pt x="6478" y="4624953"/>
                  </a:lnTo>
                  <a:lnTo>
                    <a:pt x="4079" y="4572205"/>
                  </a:lnTo>
                  <a:lnTo>
                    <a:pt x="2360" y="4516199"/>
                  </a:lnTo>
                  <a:lnTo>
                    <a:pt x="1208" y="4456801"/>
                  </a:lnTo>
                  <a:lnTo>
                    <a:pt x="509" y="4393873"/>
                  </a:lnTo>
                  <a:lnTo>
                    <a:pt x="151" y="4327282"/>
                  </a:lnTo>
                  <a:lnTo>
                    <a:pt x="18" y="4256890"/>
                  </a:lnTo>
                  <a:lnTo>
                    <a:pt x="0" y="4182562"/>
                  </a:lnTo>
                  <a:lnTo>
                    <a:pt x="0" y="1300744"/>
                  </a:lnTo>
                  <a:lnTo>
                    <a:pt x="18" y="1226417"/>
                  </a:lnTo>
                  <a:lnTo>
                    <a:pt x="151" y="1156025"/>
                  </a:lnTo>
                  <a:lnTo>
                    <a:pt x="509" y="1089434"/>
                  </a:lnTo>
                  <a:lnTo>
                    <a:pt x="1208" y="1026507"/>
                  </a:lnTo>
                  <a:lnTo>
                    <a:pt x="2360" y="967108"/>
                  </a:lnTo>
                  <a:lnTo>
                    <a:pt x="4079" y="911102"/>
                  </a:lnTo>
                  <a:lnTo>
                    <a:pt x="6478" y="858354"/>
                  </a:lnTo>
                  <a:lnTo>
                    <a:pt x="9669" y="808727"/>
                  </a:lnTo>
                  <a:lnTo>
                    <a:pt x="13768" y="762086"/>
                  </a:lnTo>
                  <a:lnTo>
                    <a:pt x="18886" y="718295"/>
                  </a:lnTo>
                  <a:lnTo>
                    <a:pt x="25138" y="677218"/>
                  </a:lnTo>
                  <a:lnTo>
                    <a:pt x="32636" y="638719"/>
                  </a:lnTo>
                  <a:lnTo>
                    <a:pt x="51824" y="568916"/>
                  </a:lnTo>
                  <a:lnTo>
                    <a:pt x="82319" y="490906"/>
                  </a:lnTo>
                  <a:lnTo>
                    <a:pt x="103650" y="446005"/>
                  </a:lnTo>
                  <a:lnTo>
                    <a:pt x="127632" y="402738"/>
                  </a:lnTo>
                  <a:lnTo>
                    <a:pt x="154165" y="361207"/>
                  </a:lnTo>
                  <a:lnTo>
                    <a:pt x="183145" y="321513"/>
                  </a:lnTo>
                  <a:lnTo>
                    <a:pt x="214472" y="283758"/>
                  </a:lnTo>
                  <a:lnTo>
                    <a:pt x="248043" y="248043"/>
                  </a:lnTo>
                  <a:lnTo>
                    <a:pt x="283758" y="214472"/>
                  </a:lnTo>
                  <a:lnTo>
                    <a:pt x="321513" y="183145"/>
                  </a:lnTo>
                  <a:lnTo>
                    <a:pt x="361207" y="154165"/>
                  </a:lnTo>
                  <a:lnTo>
                    <a:pt x="402738" y="127632"/>
                  </a:lnTo>
                  <a:lnTo>
                    <a:pt x="446005" y="103650"/>
                  </a:lnTo>
                  <a:lnTo>
                    <a:pt x="490906" y="82319"/>
                  </a:lnTo>
                  <a:lnTo>
                    <a:pt x="537339" y="63742"/>
                  </a:lnTo>
                  <a:lnTo>
                    <a:pt x="602664" y="41493"/>
                  </a:lnTo>
                  <a:lnTo>
                    <a:pt x="677218" y="25138"/>
                  </a:lnTo>
                  <a:lnTo>
                    <a:pt x="718295" y="18886"/>
                  </a:lnTo>
                  <a:lnTo>
                    <a:pt x="762086" y="13768"/>
                  </a:lnTo>
                  <a:lnTo>
                    <a:pt x="808727" y="9669"/>
                  </a:lnTo>
                  <a:lnTo>
                    <a:pt x="858354" y="6478"/>
                  </a:lnTo>
                  <a:lnTo>
                    <a:pt x="911102" y="4079"/>
                  </a:lnTo>
                  <a:lnTo>
                    <a:pt x="967108" y="2360"/>
                  </a:lnTo>
                  <a:lnTo>
                    <a:pt x="1026507" y="1208"/>
                  </a:lnTo>
                  <a:lnTo>
                    <a:pt x="1089434" y="509"/>
                  </a:lnTo>
                  <a:lnTo>
                    <a:pt x="1156025" y="151"/>
                  </a:lnTo>
                  <a:lnTo>
                    <a:pt x="1226417" y="18"/>
                  </a:lnTo>
                  <a:lnTo>
                    <a:pt x="1300744" y="0"/>
                  </a:lnTo>
                  <a:close/>
                </a:path>
              </a:pathLst>
            </a:custGeom>
            <a:ln w="41883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8760" y="6883396"/>
              <a:ext cx="17026890" cy="4226560"/>
            </a:xfrm>
            <a:custGeom>
              <a:avLst/>
              <a:gdLst/>
              <a:ahLst/>
              <a:cxnLst/>
              <a:rect l="l" t="t" r="r" b="b"/>
              <a:pathLst>
                <a:path w="17026890" h="4226559">
                  <a:moveTo>
                    <a:pt x="1207893" y="0"/>
                  </a:moveTo>
                  <a:lnTo>
                    <a:pt x="15818418" y="0"/>
                  </a:lnTo>
                  <a:lnTo>
                    <a:pt x="15892230" y="21"/>
                  </a:lnTo>
                  <a:lnTo>
                    <a:pt x="15961856" y="172"/>
                  </a:lnTo>
                  <a:lnTo>
                    <a:pt x="16027452" y="582"/>
                  </a:lnTo>
                  <a:lnTo>
                    <a:pt x="16089172" y="1380"/>
                  </a:lnTo>
                  <a:lnTo>
                    <a:pt x="16147172" y="2696"/>
                  </a:lnTo>
                  <a:lnTo>
                    <a:pt x="16201606" y="4659"/>
                  </a:lnTo>
                  <a:lnTo>
                    <a:pt x="16252630" y="7399"/>
                  </a:lnTo>
                  <a:lnTo>
                    <a:pt x="16300399" y="11044"/>
                  </a:lnTo>
                  <a:lnTo>
                    <a:pt x="16345067" y="15725"/>
                  </a:lnTo>
                  <a:lnTo>
                    <a:pt x="16386790" y="21571"/>
                  </a:lnTo>
                  <a:lnTo>
                    <a:pt x="16425723" y="28711"/>
                  </a:lnTo>
                  <a:lnTo>
                    <a:pt x="16495837" y="47392"/>
                  </a:lnTo>
                  <a:lnTo>
                    <a:pt x="16573706" y="77877"/>
                  </a:lnTo>
                  <a:lnTo>
                    <a:pt x="16618426" y="99519"/>
                  </a:lnTo>
                  <a:lnTo>
                    <a:pt x="16661369" y="124001"/>
                  </a:lnTo>
                  <a:lnTo>
                    <a:pt x="16702417" y="151203"/>
                  </a:lnTo>
                  <a:lnTo>
                    <a:pt x="16741453" y="181008"/>
                  </a:lnTo>
                  <a:lnTo>
                    <a:pt x="16778358" y="213297"/>
                  </a:lnTo>
                  <a:lnTo>
                    <a:pt x="16813015" y="247954"/>
                  </a:lnTo>
                  <a:lnTo>
                    <a:pt x="16845304" y="284859"/>
                  </a:lnTo>
                  <a:lnTo>
                    <a:pt x="16875109" y="323895"/>
                  </a:lnTo>
                  <a:lnTo>
                    <a:pt x="16902311" y="364943"/>
                  </a:lnTo>
                  <a:lnTo>
                    <a:pt x="16926791" y="407885"/>
                  </a:lnTo>
                  <a:lnTo>
                    <a:pt x="16948433" y="452605"/>
                  </a:lnTo>
                  <a:lnTo>
                    <a:pt x="16967116" y="498982"/>
                  </a:lnTo>
                  <a:lnTo>
                    <a:pt x="16989037" y="564293"/>
                  </a:lnTo>
                  <a:lnTo>
                    <a:pt x="17004744" y="639524"/>
                  </a:lnTo>
                  <a:lnTo>
                    <a:pt x="17010590" y="681247"/>
                  </a:lnTo>
                  <a:lnTo>
                    <a:pt x="17015272" y="725916"/>
                  </a:lnTo>
                  <a:lnTo>
                    <a:pt x="17018918" y="773685"/>
                  </a:lnTo>
                  <a:lnTo>
                    <a:pt x="17021659" y="824709"/>
                  </a:lnTo>
                  <a:lnTo>
                    <a:pt x="17023622" y="879143"/>
                  </a:lnTo>
                  <a:lnTo>
                    <a:pt x="17024938" y="937142"/>
                  </a:lnTo>
                  <a:lnTo>
                    <a:pt x="17025736" y="998862"/>
                  </a:lnTo>
                  <a:lnTo>
                    <a:pt x="17026146" y="1064457"/>
                  </a:lnTo>
                  <a:lnTo>
                    <a:pt x="17026297" y="1134082"/>
                  </a:lnTo>
                  <a:lnTo>
                    <a:pt x="17026319" y="1207893"/>
                  </a:lnTo>
                  <a:lnTo>
                    <a:pt x="17026319" y="3018418"/>
                  </a:lnTo>
                  <a:lnTo>
                    <a:pt x="17026297" y="3092228"/>
                  </a:lnTo>
                  <a:lnTo>
                    <a:pt x="17026146" y="3161853"/>
                  </a:lnTo>
                  <a:lnTo>
                    <a:pt x="17025735" y="3227448"/>
                  </a:lnTo>
                  <a:lnTo>
                    <a:pt x="17024936" y="3289168"/>
                  </a:lnTo>
                  <a:lnTo>
                    <a:pt x="17023619" y="3347167"/>
                  </a:lnTo>
                  <a:lnTo>
                    <a:pt x="17021655" y="3401601"/>
                  </a:lnTo>
                  <a:lnTo>
                    <a:pt x="17018915" y="3452625"/>
                  </a:lnTo>
                  <a:lnTo>
                    <a:pt x="17015268" y="3500394"/>
                  </a:lnTo>
                  <a:lnTo>
                    <a:pt x="17010586" y="3545062"/>
                  </a:lnTo>
                  <a:lnTo>
                    <a:pt x="17004739" y="3586786"/>
                  </a:lnTo>
                  <a:lnTo>
                    <a:pt x="16997598" y="3625719"/>
                  </a:lnTo>
                  <a:lnTo>
                    <a:pt x="16978916" y="3695835"/>
                  </a:lnTo>
                  <a:lnTo>
                    <a:pt x="16948433" y="3773705"/>
                  </a:lnTo>
                  <a:lnTo>
                    <a:pt x="16926791" y="3818425"/>
                  </a:lnTo>
                  <a:lnTo>
                    <a:pt x="16902311" y="3861367"/>
                  </a:lnTo>
                  <a:lnTo>
                    <a:pt x="16875109" y="3902415"/>
                  </a:lnTo>
                  <a:lnTo>
                    <a:pt x="16845304" y="3941451"/>
                  </a:lnTo>
                  <a:lnTo>
                    <a:pt x="16813015" y="3978356"/>
                  </a:lnTo>
                  <a:lnTo>
                    <a:pt x="16778358" y="4013013"/>
                  </a:lnTo>
                  <a:lnTo>
                    <a:pt x="16741453" y="4045303"/>
                  </a:lnTo>
                  <a:lnTo>
                    <a:pt x="16702417" y="4075108"/>
                  </a:lnTo>
                  <a:lnTo>
                    <a:pt x="16661369" y="4102310"/>
                  </a:lnTo>
                  <a:lnTo>
                    <a:pt x="16618426" y="4126791"/>
                  </a:lnTo>
                  <a:lnTo>
                    <a:pt x="16573706" y="4148433"/>
                  </a:lnTo>
                  <a:lnTo>
                    <a:pt x="16527329" y="4167119"/>
                  </a:lnTo>
                  <a:lnTo>
                    <a:pt x="16462020" y="4189035"/>
                  </a:lnTo>
                  <a:lnTo>
                    <a:pt x="16386790" y="4204739"/>
                  </a:lnTo>
                  <a:lnTo>
                    <a:pt x="16345067" y="4210585"/>
                  </a:lnTo>
                  <a:lnTo>
                    <a:pt x="16300399" y="4215266"/>
                  </a:lnTo>
                  <a:lnTo>
                    <a:pt x="16252630" y="4218912"/>
                  </a:lnTo>
                  <a:lnTo>
                    <a:pt x="16201606" y="4221651"/>
                  </a:lnTo>
                  <a:lnTo>
                    <a:pt x="16147172" y="4223614"/>
                  </a:lnTo>
                  <a:lnTo>
                    <a:pt x="16089172" y="4224930"/>
                  </a:lnTo>
                  <a:lnTo>
                    <a:pt x="16027452" y="4225728"/>
                  </a:lnTo>
                  <a:lnTo>
                    <a:pt x="15961856" y="4226138"/>
                  </a:lnTo>
                  <a:lnTo>
                    <a:pt x="15892230" y="4226289"/>
                  </a:lnTo>
                  <a:lnTo>
                    <a:pt x="15818418" y="4226311"/>
                  </a:lnTo>
                  <a:lnTo>
                    <a:pt x="1207893" y="4226311"/>
                  </a:lnTo>
                  <a:lnTo>
                    <a:pt x="1134082" y="4226289"/>
                  </a:lnTo>
                  <a:lnTo>
                    <a:pt x="1064457" y="4226138"/>
                  </a:lnTo>
                  <a:lnTo>
                    <a:pt x="998862" y="4225728"/>
                  </a:lnTo>
                  <a:lnTo>
                    <a:pt x="937142" y="4224930"/>
                  </a:lnTo>
                  <a:lnTo>
                    <a:pt x="879143" y="4223614"/>
                  </a:lnTo>
                  <a:lnTo>
                    <a:pt x="824709" y="4221651"/>
                  </a:lnTo>
                  <a:lnTo>
                    <a:pt x="773685" y="4218912"/>
                  </a:lnTo>
                  <a:lnTo>
                    <a:pt x="725916" y="4215266"/>
                  </a:lnTo>
                  <a:lnTo>
                    <a:pt x="681247" y="4210585"/>
                  </a:lnTo>
                  <a:lnTo>
                    <a:pt x="639524" y="4204739"/>
                  </a:lnTo>
                  <a:lnTo>
                    <a:pt x="600591" y="4197599"/>
                  </a:lnTo>
                  <a:lnTo>
                    <a:pt x="530475" y="4178918"/>
                  </a:lnTo>
                  <a:lnTo>
                    <a:pt x="452605" y="4148433"/>
                  </a:lnTo>
                  <a:lnTo>
                    <a:pt x="407885" y="4126791"/>
                  </a:lnTo>
                  <a:lnTo>
                    <a:pt x="364943" y="4102310"/>
                  </a:lnTo>
                  <a:lnTo>
                    <a:pt x="323895" y="4075108"/>
                  </a:lnTo>
                  <a:lnTo>
                    <a:pt x="284859" y="4045303"/>
                  </a:lnTo>
                  <a:lnTo>
                    <a:pt x="247954" y="4013013"/>
                  </a:lnTo>
                  <a:lnTo>
                    <a:pt x="213297" y="3978356"/>
                  </a:lnTo>
                  <a:lnTo>
                    <a:pt x="181008" y="3941451"/>
                  </a:lnTo>
                  <a:lnTo>
                    <a:pt x="151203" y="3902415"/>
                  </a:lnTo>
                  <a:lnTo>
                    <a:pt x="124001" y="3861367"/>
                  </a:lnTo>
                  <a:lnTo>
                    <a:pt x="99519" y="3818425"/>
                  </a:lnTo>
                  <a:lnTo>
                    <a:pt x="77877" y="3773705"/>
                  </a:lnTo>
                  <a:lnTo>
                    <a:pt x="59192" y="3727328"/>
                  </a:lnTo>
                  <a:lnTo>
                    <a:pt x="37275" y="3662017"/>
                  </a:lnTo>
                  <a:lnTo>
                    <a:pt x="21571" y="3586786"/>
                  </a:lnTo>
                  <a:lnTo>
                    <a:pt x="15725" y="3545062"/>
                  </a:lnTo>
                  <a:lnTo>
                    <a:pt x="11044" y="3500394"/>
                  </a:lnTo>
                  <a:lnTo>
                    <a:pt x="7399" y="3452625"/>
                  </a:lnTo>
                  <a:lnTo>
                    <a:pt x="4659" y="3401601"/>
                  </a:lnTo>
                  <a:lnTo>
                    <a:pt x="2696" y="3347167"/>
                  </a:lnTo>
                  <a:lnTo>
                    <a:pt x="1380" y="3289168"/>
                  </a:lnTo>
                  <a:lnTo>
                    <a:pt x="582" y="3227448"/>
                  </a:lnTo>
                  <a:lnTo>
                    <a:pt x="172" y="3161853"/>
                  </a:lnTo>
                  <a:lnTo>
                    <a:pt x="21" y="3092228"/>
                  </a:lnTo>
                  <a:lnTo>
                    <a:pt x="0" y="3018418"/>
                  </a:lnTo>
                  <a:lnTo>
                    <a:pt x="0" y="1207893"/>
                  </a:lnTo>
                  <a:lnTo>
                    <a:pt x="21" y="1134082"/>
                  </a:lnTo>
                  <a:lnTo>
                    <a:pt x="172" y="1064457"/>
                  </a:lnTo>
                  <a:lnTo>
                    <a:pt x="582" y="998862"/>
                  </a:lnTo>
                  <a:lnTo>
                    <a:pt x="1380" y="937142"/>
                  </a:lnTo>
                  <a:lnTo>
                    <a:pt x="2696" y="879143"/>
                  </a:lnTo>
                  <a:lnTo>
                    <a:pt x="4659" y="824709"/>
                  </a:lnTo>
                  <a:lnTo>
                    <a:pt x="7399" y="773685"/>
                  </a:lnTo>
                  <a:lnTo>
                    <a:pt x="11044" y="725916"/>
                  </a:lnTo>
                  <a:lnTo>
                    <a:pt x="15725" y="681247"/>
                  </a:lnTo>
                  <a:lnTo>
                    <a:pt x="21571" y="639524"/>
                  </a:lnTo>
                  <a:lnTo>
                    <a:pt x="28711" y="600591"/>
                  </a:lnTo>
                  <a:lnTo>
                    <a:pt x="47392" y="530475"/>
                  </a:lnTo>
                  <a:lnTo>
                    <a:pt x="77877" y="452605"/>
                  </a:lnTo>
                  <a:lnTo>
                    <a:pt x="99519" y="407885"/>
                  </a:lnTo>
                  <a:lnTo>
                    <a:pt x="124001" y="364943"/>
                  </a:lnTo>
                  <a:lnTo>
                    <a:pt x="151203" y="323895"/>
                  </a:lnTo>
                  <a:lnTo>
                    <a:pt x="181008" y="284859"/>
                  </a:lnTo>
                  <a:lnTo>
                    <a:pt x="213297" y="247954"/>
                  </a:lnTo>
                  <a:lnTo>
                    <a:pt x="247954" y="213297"/>
                  </a:lnTo>
                  <a:lnTo>
                    <a:pt x="284859" y="181008"/>
                  </a:lnTo>
                  <a:lnTo>
                    <a:pt x="323895" y="151203"/>
                  </a:lnTo>
                  <a:lnTo>
                    <a:pt x="364943" y="124001"/>
                  </a:lnTo>
                  <a:lnTo>
                    <a:pt x="407885" y="99519"/>
                  </a:lnTo>
                  <a:lnTo>
                    <a:pt x="452605" y="77877"/>
                  </a:lnTo>
                  <a:lnTo>
                    <a:pt x="498982" y="59192"/>
                  </a:lnTo>
                  <a:lnTo>
                    <a:pt x="564293" y="37275"/>
                  </a:lnTo>
                  <a:lnTo>
                    <a:pt x="639524" y="21571"/>
                  </a:lnTo>
                  <a:lnTo>
                    <a:pt x="681247" y="15725"/>
                  </a:lnTo>
                  <a:lnTo>
                    <a:pt x="725916" y="11044"/>
                  </a:lnTo>
                  <a:lnTo>
                    <a:pt x="773685" y="7399"/>
                  </a:lnTo>
                  <a:lnTo>
                    <a:pt x="824709" y="4659"/>
                  </a:lnTo>
                  <a:lnTo>
                    <a:pt x="879143" y="2696"/>
                  </a:lnTo>
                  <a:lnTo>
                    <a:pt x="937142" y="1380"/>
                  </a:lnTo>
                  <a:lnTo>
                    <a:pt x="998862" y="582"/>
                  </a:lnTo>
                  <a:lnTo>
                    <a:pt x="1064457" y="172"/>
                  </a:lnTo>
                  <a:lnTo>
                    <a:pt x="1134082" y="21"/>
                  </a:lnTo>
                  <a:lnTo>
                    <a:pt x="1207893" y="0"/>
                  </a:lnTo>
                  <a:close/>
                </a:path>
              </a:pathLst>
            </a:custGeom>
            <a:ln w="41883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84577" y="712442"/>
            <a:ext cx="4721225" cy="13157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endParaRPr sz="2450">
              <a:latin typeface="Arial"/>
              <a:cs typeface="Arial"/>
            </a:endParaRPr>
          </a:p>
          <a:p>
            <a:pPr marL="1461135">
              <a:lnSpc>
                <a:spcPct val="100000"/>
              </a:lnSpc>
              <a:spcBef>
                <a:spcPts val="1850"/>
              </a:spcBef>
            </a:pPr>
            <a:r>
              <a:rPr dirty="0" sz="3300" spc="-8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materials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66161" y="10668281"/>
            <a:ext cx="25495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4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872372" y="3827850"/>
            <a:ext cx="0" cy="3722370"/>
          </a:xfrm>
          <a:custGeom>
            <a:avLst/>
            <a:gdLst/>
            <a:ahLst/>
            <a:cxnLst/>
            <a:rect l="l" t="t" r="r" b="b"/>
            <a:pathLst>
              <a:path w="0" h="3722370">
                <a:moveTo>
                  <a:pt x="0" y="3722209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467682" y="5810735"/>
            <a:ext cx="568579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>
                <a:latin typeface="Arial"/>
                <a:cs typeface="Arial"/>
              </a:rPr>
              <a:t>DiMerence</a:t>
            </a:r>
            <a:r>
              <a:rPr dirty="0" sz="1950" spc="-5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(</a:t>
            </a:r>
            <a:r>
              <a:rPr dirty="0" sz="1950">
                <a:latin typeface="Andale Mono"/>
                <a:cs typeface="Andale Mono"/>
              </a:rPr>
              <a:t>y_pred[0]</a:t>
            </a:r>
            <a:r>
              <a:rPr dirty="0" sz="1950" spc="215">
                <a:latin typeface="Andale Mono"/>
                <a:cs typeface="Andale Mono"/>
              </a:rPr>
              <a:t> </a:t>
            </a:r>
            <a:r>
              <a:rPr dirty="0" sz="1950">
                <a:latin typeface="Andale Mono"/>
                <a:cs typeface="Andale Mono"/>
              </a:rPr>
              <a:t>-</a:t>
            </a:r>
            <a:r>
              <a:rPr dirty="0" sz="1950" spc="215">
                <a:latin typeface="Andale Mono"/>
                <a:cs typeface="Andale Mono"/>
              </a:rPr>
              <a:t> </a:t>
            </a:r>
            <a:r>
              <a:rPr dirty="0" sz="1950">
                <a:latin typeface="Andale Mono"/>
                <a:cs typeface="Andale Mono"/>
              </a:rPr>
              <a:t>y_test[0]</a:t>
            </a:r>
            <a:r>
              <a:rPr dirty="0" sz="1950">
                <a:latin typeface="Arial"/>
                <a:cs typeface="Arial"/>
              </a:rPr>
              <a:t>)</a:t>
            </a:r>
            <a:r>
              <a:rPr dirty="0" sz="1950" spc="-55">
                <a:latin typeface="Arial"/>
                <a:cs typeface="Arial"/>
              </a:rPr>
              <a:t> </a:t>
            </a:r>
            <a:r>
              <a:rPr dirty="0" sz="1950">
                <a:latin typeface="Arial"/>
                <a:cs typeface="Arial"/>
              </a:rPr>
              <a:t>=</a:t>
            </a:r>
            <a:r>
              <a:rPr dirty="0" sz="1950" spc="-50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0.4618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670331" y="1152396"/>
            <a:ext cx="8763635" cy="8087359"/>
            <a:chOff x="5670331" y="1152396"/>
            <a:chExt cx="8763635" cy="8087359"/>
          </a:xfrm>
        </p:grpSpPr>
        <p:sp>
          <p:nvSpPr>
            <p:cNvPr id="5" name="object 5" descr=""/>
            <p:cNvSpPr/>
            <p:nvPr/>
          </p:nvSpPr>
          <p:spPr>
            <a:xfrm>
              <a:off x="13035718" y="3748272"/>
              <a:ext cx="0" cy="3722370"/>
            </a:xfrm>
            <a:custGeom>
              <a:avLst/>
              <a:gdLst/>
              <a:ahLst/>
              <a:cxnLst/>
              <a:rect l="l" t="t" r="r" b="b"/>
              <a:pathLst>
                <a:path w="0" h="3722370">
                  <a:moveTo>
                    <a:pt x="0" y="372220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199064" y="3630998"/>
              <a:ext cx="0" cy="3797935"/>
            </a:xfrm>
            <a:custGeom>
              <a:avLst/>
              <a:gdLst/>
              <a:ahLst/>
              <a:cxnLst/>
              <a:rect l="l" t="t" r="r" b="b"/>
              <a:pathLst>
                <a:path w="0" h="3797934">
                  <a:moveTo>
                    <a:pt x="0" y="379789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93822" y="3478123"/>
              <a:ext cx="0" cy="3924300"/>
            </a:xfrm>
            <a:custGeom>
              <a:avLst/>
              <a:gdLst/>
              <a:ahLst/>
              <a:cxnLst/>
              <a:rect l="l" t="t" r="r" b="b"/>
              <a:pathLst>
                <a:path w="0" h="3924300">
                  <a:moveTo>
                    <a:pt x="0" y="392381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546697" y="3360849"/>
              <a:ext cx="0" cy="3974465"/>
            </a:xfrm>
            <a:custGeom>
              <a:avLst/>
              <a:gdLst/>
              <a:ahLst/>
              <a:cxnLst/>
              <a:rect l="l" t="t" r="r" b="b"/>
              <a:pathLst>
                <a:path w="0" h="3974465">
                  <a:moveTo>
                    <a:pt x="0" y="397436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720514" y="3266611"/>
              <a:ext cx="0" cy="4024629"/>
            </a:xfrm>
            <a:custGeom>
              <a:avLst/>
              <a:gdLst/>
              <a:ahLst/>
              <a:cxnLst/>
              <a:rect l="l" t="t" r="r" b="b"/>
              <a:pathLst>
                <a:path w="0" h="4024629">
                  <a:moveTo>
                    <a:pt x="0" y="402447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894330" y="3152061"/>
              <a:ext cx="0" cy="4088129"/>
            </a:xfrm>
            <a:custGeom>
              <a:avLst/>
              <a:gdLst/>
              <a:ahLst/>
              <a:cxnLst/>
              <a:rect l="l" t="t" r="r" b="b"/>
              <a:pathLst>
                <a:path w="0" h="4088129">
                  <a:moveTo>
                    <a:pt x="0" y="408751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068147" y="3027656"/>
              <a:ext cx="0" cy="4141470"/>
            </a:xfrm>
            <a:custGeom>
              <a:avLst/>
              <a:gdLst/>
              <a:ahLst/>
              <a:cxnLst/>
              <a:rect l="l" t="t" r="r" b="b"/>
              <a:pathLst>
                <a:path w="0" h="4141470">
                  <a:moveTo>
                    <a:pt x="0" y="414097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221022" y="2902006"/>
              <a:ext cx="0" cy="4209415"/>
            </a:xfrm>
            <a:custGeom>
              <a:avLst/>
              <a:gdLst/>
              <a:ahLst/>
              <a:cxnLst/>
              <a:rect l="l" t="t" r="r" b="b"/>
              <a:pathLst>
                <a:path w="0" h="4209415">
                  <a:moveTo>
                    <a:pt x="0" y="420899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405310" y="2775141"/>
              <a:ext cx="0" cy="4271645"/>
            </a:xfrm>
            <a:custGeom>
              <a:avLst/>
              <a:gdLst/>
              <a:ahLst/>
              <a:cxnLst/>
              <a:rect l="l" t="t" r="r" b="b"/>
              <a:pathLst>
                <a:path w="0" h="4271645">
                  <a:moveTo>
                    <a:pt x="0" y="42713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0331" y="1152396"/>
              <a:ext cx="8763437" cy="8086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773" y="315091"/>
            <a:ext cx="1415732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250" b="1">
                <a:latin typeface="Arial"/>
                <a:cs typeface="Arial"/>
              </a:rPr>
              <a:t>Where</a:t>
            </a:r>
            <a:r>
              <a:rPr dirty="0" sz="9450" spc="-645" b="1">
                <a:latin typeface="Arial"/>
                <a:cs typeface="Arial"/>
              </a:rPr>
              <a:t> </a:t>
            </a:r>
            <a:r>
              <a:rPr dirty="0" sz="9450" b="1">
                <a:latin typeface="Arial"/>
                <a:cs typeface="Arial"/>
              </a:rPr>
              <a:t>can</a:t>
            </a:r>
            <a:r>
              <a:rPr dirty="0" sz="9450" spc="-640" b="1">
                <a:latin typeface="Arial"/>
                <a:cs typeface="Arial"/>
              </a:rPr>
              <a:t> </a:t>
            </a:r>
            <a:r>
              <a:rPr dirty="0" sz="9450" spc="-85" b="1">
                <a:latin typeface="Arial"/>
                <a:cs typeface="Arial"/>
              </a:rPr>
              <a:t>you</a:t>
            </a:r>
            <a:r>
              <a:rPr dirty="0" sz="9450" spc="-640" b="1">
                <a:latin typeface="Arial"/>
                <a:cs typeface="Arial"/>
              </a:rPr>
              <a:t> </a:t>
            </a:r>
            <a:r>
              <a:rPr dirty="0" sz="9450" spc="450" b="1">
                <a:latin typeface="Arial"/>
                <a:cs typeface="Arial"/>
              </a:rPr>
              <a:t>get</a:t>
            </a:r>
            <a:r>
              <a:rPr dirty="0" sz="9450" spc="-640" b="1">
                <a:latin typeface="Arial"/>
                <a:cs typeface="Arial"/>
              </a:rPr>
              <a:t> </a:t>
            </a:r>
            <a:r>
              <a:rPr dirty="0" sz="9450" spc="-65" b="1">
                <a:latin typeface="Arial"/>
                <a:cs typeface="Arial"/>
              </a:rPr>
              <a:t>help?</a:t>
            </a:r>
            <a:endParaRPr sz="94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407034" indent="-344170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65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2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9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29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6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60">
                <a:solidFill>
                  <a:srgbClr val="FFFFFF"/>
                </a:solidFill>
                <a:latin typeface="Arial"/>
                <a:cs typeface="Arial"/>
              </a:rPr>
              <a:t>yourself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Press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145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95">
                <a:solidFill>
                  <a:srgbClr val="FFFFFF"/>
                </a:solidFill>
                <a:latin typeface="Arial"/>
                <a:cs typeface="Arial"/>
              </a:rPr>
              <a:t>CMD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250">
                <a:solidFill>
                  <a:srgbClr val="FFFFFF"/>
                </a:solidFill>
                <a:latin typeface="Arial"/>
                <a:cs typeface="Arial"/>
              </a:rPr>
              <a:t>SPACE </a:t>
            </a:r>
            <a:r>
              <a:rPr dirty="0" sz="4250" spc="4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45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9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35">
                <a:solidFill>
                  <a:srgbClr val="FFFFFF"/>
                </a:solidFill>
                <a:latin typeface="Arial"/>
                <a:cs typeface="Arial"/>
              </a:rPr>
              <a:t>docstring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55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35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90">
                <a:solidFill>
                  <a:srgbClr val="FFFFFF"/>
                </a:solidFill>
                <a:latin typeface="Arial"/>
                <a:cs typeface="Arial"/>
              </a:rPr>
              <a:t>again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25">
                <a:solidFill>
                  <a:srgbClr val="FFFFFF"/>
                </a:solidFill>
                <a:latin typeface="Arial"/>
                <a:cs typeface="Arial"/>
              </a:rPr>
              <a:t>Ask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106609" y="2039531"/>
            <a:ext cx="6479540" cy="3138170"/>
            <a:chOff x="8106609" y="2039531"/>
            <a:chExt cx="6479540" cy="3138170"/>
          </a:xfrm>
        </p:grpSpPr>
        <p:sp>
          <p:nvSpPr>
            <p:cNvPr id="5" name="object 5" descr="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 h="0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9333" y="2039531"/>
              <a:ext cx="4636584" cy="313768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3571901" y="4084751"/>
            <a:ext cx="16528415" cy="7036434"/>
            <a:chOff x="3571901" y="4084751"/>
            <a:chExt cx="16528415" cy="7036434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8272" y="5974987"/>
              <a:ext cx="4764252" cy="116226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 h="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9751" y="7534010"/>
              <a:ext cx="5289463" cy="341900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845861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 h="0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367532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1193" y="4084751"/>
              <a:ext cx="4638602" cy="313905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1901" y="7832222"/>
              <a:ext cx="4691394" cy="328843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 rot="120000">
            <a:off x="14579601" y="2886771"/>
            <a:ext cx="490846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baseline="4535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#1:</a:t>
            </a:r>
            <a:r>
              <a:rPr dirty="0" baseline="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“If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dirty="0" baseline="-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spc="-15" b="1">
                <a:solidFill>
                  <a:srgbClr val="FFFFFF"/>
                </a:solidFill>
                <a:latin typeface="Bradley Hand"/>
                <a:cs typeface="Bradley Hand"/>
              </a:rPr>
              <a:t>code”</a:t>
            </a:r>
            <a:endParaRPr baseline="-3401" sz="3675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81131" y="10883868"/>
            <a:ext cx="707770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www.github.com/mrdbourke/pytorch-deep-</a:t>
            </a:r>
            <a:r>
              <a:rPr dirty="0" u="heavy" sz="165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learning/discussions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184502" y="8824211"/>
            <a:ext cx="1456690" cy="360680"/>
            <a:chOff x="2184502" y="8824211"/>
            <a:chExt cx="1456690" cy="360680"/>
          </a:xfrm>
        </p:grpSpPr>
        <p:sp>
          <p:nvSpPr>
            <p:cNvPr id="22" name="object 22" descr=""/>
            <p:cNvSpPr/>
            <p:nvPr/>
          </p:nvSpPr>
          <p:spPr>
            <a:xfrm>
              <a:off x="2194973" y="8834682"/>
              <a:ext cx="1358265" cy="303530"/>
            </a:xfrm>
            <a:custGeom>
              <a:avLst/>
              <a:gdLst/>
              <a:ahLst/>
              <a:cxnLst/>
              <a:rect l="l" t="t" r="r" b="b"/>
              <a:pathLst>
                <a:path w="1358264" h="303529">
                  <a:moveTo>
                    <a:pt x="0" y="0"/>
                  </a:moveTo>
                  <a:lnTo>
                    <a:pt x="1347896" y="300908"/>
                  </a:lnTo>
                  <a:lnTo>
                    <a:pt x="1358116" y="3031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531918" y="9086538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01" y="0"/>
                  </a:moveTo>
                  <a:lnTo>
                    <a:pt x="0" y="98105"/>
                  </a:lnTo>
                  <a:lnTo>
                    <a:pt x="109056" y="70953"/>
                  </a:lnTo>
                  <a:lnTo>
                    <a:pt x="21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Let’s</a:t>
            </a:r>
            <a:r>
              <a:rPr dirty="0" sz="9450" spc="-765"/>
              <a:t> </a:t>
            </a:r>
            <a:r>
              <a:rPr dirty="0" sz="9450" spc="190"/>
              <a:t>code!</a:t>
            </a:r>
            <a:endParaRPr sz="94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4622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9100"/>
              <a:t>Machine</a:t>
            </a:r>
            <a:r>
              <a:rPr dirty="0" sz="9100" spc="-865"/>
              <a:t> </a:t>
            </a:r>
            <a:r>
              <a:rPr dirty="0" sz="9100"/>
              <a:t>learning:</a:t>
            </a:r>
            <a:r>
              <a:rPr dirty="0" sz="9100" spc="-860"/>
              <a:t> </a:t>
            </a:r>
            <a:r>
              <a:rPr dirty="0" sz="9100" spc="-60"/>
              <a:t>a</a:t>
            </a:r>
            <a:r>
              <a:rPr dirty="0" sz="9100" spc="-860"/>
              <a:t> </a:t>
            </a:r>
            <a:r>
              <a:rPr dirty="0" sz="9100" spc="254"/>
              <a:t>game</a:t>
            </a:r>
            <a:r>
              <a:rPr dirty="0" sz="9100" spc="-860"/>
              <a:t> </a:t>
            </a:r>
            <a:r>
              <a:rPr dirty="0" sz="9100" spc="625"/>
              <a:t>of</a:t>
            </a:r>
            <a:r>
              <a:rPr dirty="0" sz="9100" spc="-860"/>
              <a:t> </a:t>
            </a:r>
            <a:r>
              <a:rPr dirty="0" sz="9100" spc="750"/>
              <a:t>two</a:t>
            </a:r>
            <a:r>
              <a:rPr dirty="0" sz="9100" spc="-860"/>
              <a:t> </a:t>
            </a:r>
            <a:r>
              <a:rPr dirty="0" sz="9100" spc="260"/>
              <a:t>parts</a:t>
            </a:r>
            <a:endParaRPr sz="9100"/>
          </a:p>
        </p:txBody>
      </p:sp>
      <p:grpSp>
        <p:nvGrpSpPr>
          <p:cNvPr id="3" name="object 3" descr=""/>
          <p:cNvGrpSpPr/>
          <p:nvPr/>
        </p:nvGrpSpPr>
        <p:grpSpPr>
          <a:xfrm>
            <a:off x="618125" y="1740579"/>
            <a:ext cx="11188065" cy="6328410"/>
            <a:chOff x="618125" y="1740579"/>
            <a:chExt cx="11188065" cy="63284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1740579"/>
              <a:ext cx="2068940" cy="20689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9" y="2687315"/>
              <a:ext cx="1364257" cy="136425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5" y="32105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979" y="4059488"/>
              <a:ext cx="4009203" cy="400920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34358" y="4722311"/>
            <a:ext cx="3428365" cy="5937885"/>
            <a:chOff x="434358" y="4722311"/>
            <a:chExt cx="3428365" cy="593788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298642" y="10274736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82215" y="9929197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90003" y="9208927"/>
            <a:ext cx="3637915" cy="173482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700" marR="5080" indent="-698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 </a:t>
            </a:r>
            <a:r>
              <a:rPr dirty="0" sz="3100" spc="55" b="1">
                <a:solidFill>
                  <a:srgbClr val="FFFFFF"/>
                </a:solidFill>
                <a:latin typeface="Arial"/>
                <a:cs typeface="Arial"/>
              </a:rPr>
              <a:t>(patterns/features/ 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747508" y="9911563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587622" y="5686500"/>
            <a:ext cx="182181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12700" marR="5080">
              <a:lnSpc>
                <a:spcPts val="3030"/>
              </a:lnSpc>
              <a:spcBef>
                <a:spcPts val="61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Arial"/>
                <a:cs typeface="Arial"/>
              </a:rPr>
              <a:t>Siri,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what’s 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weather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88273" y="1721779"/>
            <a:ext cx="17722850" cy="9329420"/>
            <a:chOff x="188273" y="1721779"/>
            <a:chExt cx="17722850" cy="9329420"/>
          </a:xfrm>
        </p:grpSpPr>
        <p:sp>
          <p:nvSpPr>
            <p:cNvPr id="23" name="object 23" descr=""/>
            <p:cNvSpPr/>
            <p:nvPr/>
          </p:nvSpPr>
          <p:spPr>
            <a:xfrm>
              <a:off x="3549784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32111" y="488537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644062" y="7306193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14450" y="1747957"/>
              <a:ext cx="7209790" cy="9276715"/>
            </a:xfrm>
            <a:custGeom>
              <a:avLst/>
              <a:gdLst/>
              <a:ahLst/>
              <a:cxnLst/>
              <a:rect l="l" t="t" r="r" b="b"/>
              <a:pathLst>
                <a:path w="7209790" h="9276715">
                  <a:moveTo>
                    <a:pt x="611079" y="0"/>
                  </a:moveTo>
                  <a:lnTo>
                    <a:pt x="6598203" y="0"/>
                  </a:lnTo>
                  <a:lnTo>
                    <a:pt x="6670767" y="87"/>
                  </a:lnTo>
                  <a:lnTo>
                    <a:pt x="6735176" y="698"/>
                  </a:lnTo>
                  <a:lnTo>
                    <a:pt x="6792057" y="2357"/>
                  </a:lnTo>
                  <a:lnTo>
                    <a:pt x="6842037" y="5587"/>
                  </a:lnTo>
                  <a:lnTo>
                    <a:pt x="6885743" y="10913"/>
                  </a:lnTo>
                  <a:lnTo>
                    <a:pt x="6923803" y="18857"/>
                  </a:lnTo>
                  <a:lnTo>
                    <a:pt x="6999752" y="48694"/>
                  </a:lnTo>
                  <a:lnTo>
                    <a:pt x="7039590" y="72425"/>
                  </a:lnTo>
                  <a:lnTo>
                    <a:pt x="7075975" y="100757"/>
                  </a:lnTo>
                  <a:lnTo>
                    <a:pt x="7108525" y="133307"/>
                  </a:lnTo>
                  <a:lnTo>
                    <a:pt x="7136857" y="169692"/>
                  </a:lnTo>
                  <a:lnTo>
                    <a:pt x="7160588" y="209530"/>
                  </a:lnTo>
                  <a:lnTo>
                    <a:pt x="7179337" y="252437"/>
                  </a:lnTo>
                  <a:lnTo>
                    <a:pt x="7198369" y="323538"/>
                  </a:lnTo>
                  <a:lnTo>
                    <a:pt x="7203694" y="367244"/>
                  </a:lnTo>
                  <a:lnTo>
                    <a:pt x="7206924" y="417224"/>
                  </a:lnTo>
                  <a:lnTo>
                    <a:pt x="7208583" y="474105"/>
                  </a:lnTo>
                  <a:lnTo>
                    <a:pt x="7209194" y="538514"/>
                  </a:lnTo>
                  <a:lnTo>
                    <a:pt x="7209282" y="611079"/>
                  </a:lnTo>
                  <a:lnTo>
                    <a:pt x="7209282" y="8665597"/>
                  </a:lnTo>
                  <a:lnTo>
                    <a:pt x="7209194" y="8738162"/>
                  </a:lnTo>
                  <a:lnTo>
                    <a:pt x="7208583" y="8802572"/>
                  </a:lnTo>
                  <a:lnTo>
                    <a:pt x="7206924" y="8859453"/>
                  </a:lnTo>
                  <a:lnTo>
                    <a:pt x="7203694" y="8909432"/>
                  </a:lnTo>
                  <a:lnTo>
                    <a:pt x="7198369" y="8953139"/>
                  </a:lnTo>
                  <a:lnTo>
                    <a:pt x="7190424" y="8991199"/>
                  </a:lnTo>
                  <a:lnTo>
                    <a:pt x="7160588" y="9067148"/>
                  </a:lnTo>
                  <a:lnTo>
                    <a:pt x="7136857" y="9106985"/>
                  </a:lnTo>
                  <a:lnTo>
                    <a:pt x="7108525" y="9143370"/>
                  </a:lnTo>
                  <a:lnTo>
                    <a:pt x="7075975" y="9175920"/>
                  </a:lnTo>
                  <a:lnTo>
                    <a:pt x="7039590" y="9204252"/>
                  </a:lnTo>
                  <a:lnTo>
                    <a:pt x="6999752" y="9227983"/>
                  </a:lnTo>
                  <a:lnTo>
                    <a:pt x="6956844" y="9246732"/>
                  </a:lnTo>
                  <a:lnTo>
                    <a:pt x="6885743" y="9265764"/>
                  </a:lnTo>
                  <a:lnTo>
                    <a:pt x="6842037" y="9271090"/>
                  </a:lnTo>
                  <a:lnTo>
                    <a:pt x="6792057" y="9274320"/>
                  </a:lnTo>
                  <a:lnTo>
                    <a:pt x="6735176" y="9275979"/>
                  </a:lnTo>
                  <a:lnTo>
                    <a:pt x="6670767" y="9276590"/>
                  </a:lnTo>
                  <a:lnTo>
                    <a:pt x="6598203" y="9276677"/>
                  </a:lnTo>
                  <a:lnTo>
                    <a:pt x="611079" y="9276677"/>
                  </a:lnTo>
                  <a:lnTo>
                    <a:pt x="538514" y="9276590"/>
                  </a:lnTo>
                  <a:lnTo>
                    <a:pt x="474105" y="9275979"/>
                  </a:lnTo>
                  <a:lnTo>
                    <a:pt x="417224" y="9274320"/>
                  </a:lnTo>
                  <a:lnTo>
                    <a:pt x="367244" y="9271090"/>
                  </a:lnTo>
                  <a:lnTo>
                    <a:pt x="323538" y="9265764"/>
                  </a:lnTo>
                  <a:lnTo>
                    <a:pt x="285478" y="9257819"/>
                  </a:lnTo>
                  <a:lnTo>
                    <a:pt x="209530" y="9227983"/>
                  </a:lnTo>
                  <a:lnTo>
                    <a:pt x="169692" y="9204252"/>
                  </a:lnTo>
                  <a:lnTo>
                    <a:pt x="133307" y="9175920"/>
                  </a:lnTo>
                  <a:lnTo>
                    <a:pt x="100757" y="9143370"/>
                  </a:lnTo>
                  <a:lnTo>
                    <a:pt x="72425" y="9106985"/>
                  </a:lnTo>
                  <a:lnTo>
                    <a:pt x="48694" y="9067148"/>
                  </a:lnTo>
                  <a:lnTo>
                    <a:pt x="29945" y="9024240"/>
                  </a:lnTo>
                  <a:lnTo>
                    <a:pt x="10913" y="8953139"/>
                  </a:lnTo>
                  <a:lnTo>
                    <a:pt x="5587" y="8909432"/>
                  </a:lnTo>
                  <a:lnTo>
                    <a:pt x="2357" y="8859453"/>
                  </a:lnTo>
                  <a:lnTo>
                    <a:pt x="698" y="8802572"/>
                  </a:lnTo>
                  <a:lnTo>
                    <a:pt x="87" y="8738162"/>
                  </a:lnTo>
                  <a:lnTo>
                    <a:pt x="0" y="8665597"/>
                  </a:lnTo>
                  <a:lnTo>
                    <a:pt x="0" y="611079"/>
                  </a:lnTo>
                  <a:lnTo>
                    <a:pt x="87" y="538514"/>
                  </a:lnTo>
                  <a:lnTo>
                    <a:pt x="698" y="474105"/>
                  </a:lnTo>
                  <a:lnTo>
                    <a:pt x="2357" y="417224"/>
                  </a:lnTo>
                  <a:lnTo>
                    <a:pt x="5587" y="367244"/>
                  </a:lnTo>
                  <a:lnTo>
                    <a:pt x="10913" y="323538"/>
                  </a:lnTo>
                  <a:lnTo>
                    <a:pt x="18857" y="285478"/>
                  </a:lnTo>
                  <a:lnTo>
                    <a:pt x="48694" y="209530"/>
                  </a:lnTo>
                  <a:lnTo>
                    <a:pt x="72425" y="169692"/>
                  </a:lnTo>
                  <a:lnTo>
                    <a:pt x="100757" y="133307"/>
                  </a:lnTo>
                  <a:lnTo>
                    <a:pt x="133307" y="100757"/>
                  </a:lnTo>
                  <a:lnTo>
                    <a:pt x="169692" y="72425"/>
                  </a:lnTo>
                  <a:lnTo>
                    <a:pt x="209530" y="48694"/>
                  </a:lnTo>
                  <a:lnTo>
                    <a:pt x="252437" y="29945"/>
                  </a:lnTo>
                  <a:lnTo>
                    <a:pt x="323538" y="10913"/>
                  </a:lnTo>
                  <a:lnTo>
                    <a:pt x="367244" y="5587"/>
                  </a:lnTo>
                  <a:lnTo>
                    <a:pt x="417224" y="2357"/>
                  </a:lnTo>
                  <a:lnTo>
                    <a:pt x="474105" y="698"/>
                  </a:lnTo>
                  <a:lnTo>
                    <a:pt x="538514" y="87"/>
                  </a:lnTo>
                  <a:lnTo>
                    <a:pt x="611079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902835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690512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043758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6757542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110778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711732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7619159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6722108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7804442" y="779443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430808" y="1747957"/>
              <a:ext cx="9298305" cy="9276715"/>
            </a:xfrm>
            <a:custGeom>
              <a:avLst/>
              <a:gdLst/>
              <a:ahLst/>
              <a:cxnLst/>
              <a:rect l="l" t="t" r="r" b="b"/>
              <a:pathLst>
                <a:path w="9298305" h="9276715">
                  <a:moveTo>
                    <a:pt x="612999" y="0"/>
                  </a:moveTo>
                  <a:lnTo>
                    <a:pt x="8685094" y="0"/>
                  </a:lnTo>
                  <a:lnTo>
                    <a:pt x="8757887" y="87"/>
                  </a:lnTo>
                  <a:lnTo>
                    <a:pt x="8822499" y="700"/>
                  </a:lnTo>
                  <a:lnTo>
                    <a:pt x="8879558" y="2364"/>
                  </a:lnTo>
                  <a:lnTo>
                    <a:pt x="8929695" y="5605"/>
                  </a:lnTo>
                  <a:lnTo>
                    <a:pt x="8973539" y="10947"/>
                  </a:lnTo>
                  <a:lnTo>
                    <a:pt x="9011718" y="18917"/>
                  </a:lnTo>
                  <a:lnTo>
                    <a:pt x="9087906" y="48847"/>
                  </a:lnTo>
                  <a:lnTo>
                    <a:pt x="9127869" y="72653"/>
                  </a:lnTo>
                  <a:lnTo>
                    <a:pt x="9164368" y="101074"/>
                  </a:lnTo>
                  <a:lnTo>
                    <a:pt x="9197020" y="133726"/>
                  </a:lnTo>
                  <a:lnTo>
                    <a:pt x="9225441" y="170225"/>
                  </a:lnTo>
                  <a:lnTo>
                    <a:pt x="9249247" y="210188"/>
                  </a:lnTo>
                  <a:lnTo>
                    <a:pt x="9268054" y="253231"/>
                  </a:lnTo>
                  <a:lnTo>
                    <a:pt x="9287147" y="324555"/>
                  </a:lnTo>
                  <a:lnTo>
                    <a:pt x="9292489" y="368398"/>
                  </a:lnTo>
                  <a:lnTo>
                    <a:pt x="9295730" y="418535"/>
                  </a:lnTo>
                  <a:lnTo>
                    <a:pt x="9297394" y="475595"/>
                  </a:lnTo>
                  <a:lnTo>
                    <a:pt x="9298007" y="540206"/>
                  </a:lnTo>
                  <a:lnTo>
                    <a:pt x="9298094" y="612999"/>
                  </a:lnTo>
                  <a:lnTo>
                    <a:pt x="9298094" y="8663678"/>
                  </a:lnTo>
                  <a:lnTo>
                    <a:pt x="9298007" y="8736471"/>
                  </a:lnTo>
                  <a:lnTo>
                    <a:pt x="9297394" y="8801082"/>
                  </a:lnTo>
                  <a:lnTo>
                    <a:pt x="9295730" y="8858141"/>
                  </a:lnTo>
                  <a:lnTo>
                    <a:pt x="9292489" y="8908278"/>
                  </a:lnTo>
                  <a:lnTo>
                    <a:pt x="9287147" y="8952122"/>
                  </a:lnTo>
                  <a:lnTo>
                    <a:pt x="9279177" y="8990301"/>
                  </a:lnTo>
                  <a:lnTo>
                    <a:pt x="9249247" y="9066489"/>
                  </a:lnTo>
                  <a:lnTo>
                    <a:pt x="9225441" y="9106452"/>
                  </a:lnTo>
                  <a:lnTo>
                    <a:pt x="9197020" y="9142951"/>
                  </a:lnTo>
                  <a:lnTo>
                    <a:pt x="9164368" y="9175603"/>
                  </a:lnTo>
                  <a:lnTo>
                    <a:pt x="9127869" y="9204024"/>
                  </a:lnTo>
                  <a:lnTo>
                    <a:pt x="9087906" y="9227830"/>
                  </a:lnTo>
                  <a:lnTo>
                    <a:pt x="9044863" y="9246637"/>
                  </a:lnTo>
                  <a:lnTo>
                    <a:pt x="8973539" y="9265730"/>
                  </a:lnTo>
                  <a:lnTo>
                    <a:pt x="8929695" y="9271072"/>
                  </a:lnTo>
                  <a:lnTo>
                    <a:pt x="8879558" y="9274313"/>
                  </a:lnTo>
                  <a:lnTo>
                    <a:pt x="8822499" y="9275977"/>
                  </a:lnTo>
                  <a:lnTo>
                    <a:pt x="8757887" y="9276590"/>
                  </a:lnTo>
                  <a:lnTo>
                    <a:pt x="8685094" y="9276677"/>
                  </a:lnTo>
                  <a:lnTo>
                    <a:pt x="612999" y="9276677"/>
                  </a:lnTo>
                  <a:lnTo>
                    <a:pt x="540206" y="9276590"/>
                  </a:lnTo>
                  <a:lnTo>
                    <a:pt x="475595" y="9275977"/>
                  </a:lnTo>
                  <a:lnTo>
                    <a:pt x="418535" y="9274313"/>
                  </a:lnTo>
                  <a:lnTo>
                    <a:pt x="368398" y="9271072"/>
                  </a:lnTo>
                  <a:lnTo>
                    <a:pt x="324555" y="9265730"/>
                  </a:lnTo>
                  <a:lnTo>
                    <a:pt x="286375" y="9257760"/>
                  </a:lnTo>
                  <a:lnTo>
                    <a:pt x="210188" y="9227830"/>
                  </a:lnTo>
                  <a:lnTo>
                    <a:pt x="170225" y="9204024"/>
                  </a:lnTo>
                  <a:lnTo>
                    <a:pt x="133726" y="9175603"/>
                  </a:lnTo>
                  <a:lnTo>
                    <a:pt x="101074" y="9142951"/>
                  </a:lnTo>
                  <a:lnTo>
                    <a:pt x="72653" y="9106452"/>
                  </a:lnTo>
                  <a:lnTo>
                    <a:pt x="48847" y="9066489"/>
                  </a:lnTo>
                  <a:lnTo>
                    <a:pt x="30039" y="9023446"/>
                  </a:lnTo>
                  <a:lnTo>
                    <a:pt x="10947" y="8952122"/>
                  </a:lnTo>
                  <a:lnTo>
                    <a:pt x="5605" y="8908278"/>
                  </a:lnTo>
                  <a:lnTo>
                    <a:pt x="2364" y="8858141"/>
                  </a:lnTo>
                  <a:lnTo>
                    <a:pt x="700" y="8801082"/>
                  </a:lnTo>
                  <a:lnTo>
                    <a:pt x="87" y="8736471"/>
                  </a:lnTo>
                  <a:lnTo>
                    <a:pt x="0" y="8663678"/>
                  </a:lnTo>
                  <a:lnTo>
                    <a:pt x="0" y="612999"/>
                  </a:lnTo>
                  <a:lnTo>
                    <a:pt x="87" y="540206"/>
                  </a:lnTo>
                  <a:lnTo>
                    <a:pt x="700" y="475595"/>
                  </a:lnTo>
                  <a:lnTo>
                    <a:pt x="2364" y="418535"/>
                  </a:lnTo>
                  <a:lnTo>
                    <a:pt x="5605" y="368398"/>
                  </a:lnTo>
                  <a:lnTo>
                    <a:pt x="10947" y="324555"/>
                  </a:lnTo>
                  <a:lnTo>
                    <a:pt x="18917" y="286375"/>
                  </a:lnTo>
                  <a:lnTo>
                    <a:pt x="48847" y="210188"/>
                  </a:lnTo>
                  <a:lnTo>
                    <a:pt x="72653" y="170225"/>
                  </a:lnTo>
                  <a:lnTo>
                    <a:pt x="101074" y="133726"/>
                  </a:lnTo>
                  <a:lnTo>
                    <a:pt x="133726" y="101074"/>
                  </a:lnTo>
                  <a:lnTo>
                    <a:pt x="170225" y="72653"/>
                  </a:lnTo>
                  <a:lnTo>
                    <a:pt x="210188" y="48847"/>
                  </a:lnTo>
                  <a:lnTo>
                    <a:pt x="253231" y="30039"/>
                  </a:lnTo>
                  <a:lnTo>
                    <a:pt x="324555" y="10947"/>
                  </a:lnTo>
                  <a:lnTo>
                    <a:pt x="368398" y="5605"/>
                  </a:lnTo>
                  <a:lnTo>
                    <a:pt x="418535" y="2364"/>
                  </a:lnTo>
                  <a:lnTo>
                    <a:pt x="475595" y="700"/>
                  </a:lnTo>
                  <a:lnTo>
                    <a:pt x="540206" y="87"/>
                  </a:lnTo>
                  <a:lnTo>
                    <a:pt x="612999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42524" y="1257253"/>
            <a:ext cx="2740025" cy="2537460"/>
            <a:chOff x="1542524" y="1257253"/>
            <a:chExt cx="2740025" cy="2537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521" y="1257253"/>
              <a:ext cx="1852007" cy="185200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0948" y="2104722"/>
              <a:ext cx="1221212" cy="12212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524" y="2573115"/>
              <a:ext cx="1221212" cy="1221212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3144" y="3426827"/>
            <a:ext cx="3738720" cy="373872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950304" y="4661435"/>
            <a:ext cx="2185670" cy="140779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2050" spc="-9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050" spc="-2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6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050" spc="-204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7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0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050" spc="-8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050" spc="-2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6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050" spc="-2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0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050" spc="-8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050" spc="-2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6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050" spc="-2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0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0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050">
              <a:latin typeface="Andale Mono"/>
              <a:cs typeface="Andale Mon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062262" y="4661435"/>
            <a:ext cx="3337560" cy="140779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2050" spc="-95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050" spc="-1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9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050" spc="-1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8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0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050" spc="-90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050" spc="-19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9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050" spc="-1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0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050" spc="-90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050" spc="-19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9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050" spc="-1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0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0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050">
              <a:latin typeface="Andale Mono"/>
              <a:cs typeface="Andale Mon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378026" y="4170041"/>
            <a:ext cx="3068955" cy="5315585"/>
            <a:chOff x="1378026" y="4170041"/>
            <a:chExt cx="3068955" cy="531558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026" y="6416378"/>
              <a:ext cx="3068633" cy="306863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026" y="4170041"/>
              <a:ext cx="3068633" cy="252661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086393" y="913799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97273" y="891810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718876" y="8631262"/>
            <a:ext cx="4666615" cy="11899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 marL="1113790" marR="1099185">
              <a:lnSpc>
                <a:spcPts val="2900"/>
              </a:lnSpc>
              <a:spcBef>
                <a:spcPts val="58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Learns 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representation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2885"/>
              </a:lnSpc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534279" y="8766215"/>
            <a:ext cx="2852420" cy="91376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690880" marR="5080" indent="-678815">
              <a:lnSpc>
                <a:spcPts val="3229"/>
              </a:lnSpc>
              <a:spcBef>
                <a:spcPts val="650"/>
              </a:spcBef>
            </a:pPr>
            <a:r>
              <a:rPr dirty="0" sz="3100" spc="-3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6472075" y="9083255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376161" y="1976325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493404" y="4961207"/>
            <a:ext cx="182181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6129886" y="7020189"/>
            <a:ext cx="2337435" cy="11144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 marL="12700" marR="5080">
              <a:lnSpc>
                <a:spcPts val="2700"/>
              </a:lnSpc>
              <a:spcBef>
                <a:spcPts val="575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dirty="0" sz="2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Arial"/>
                <a:cs typeface="Arial"/>
              </a:rPr>
              <a:t>Siri,</a:t>
            </a:r>
            <a:r>
              <a:rPr dirty="0" sz="2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what’s </a:t>
            </a:r>
            <a:r>
              <a:rPr dirty="0" sz="2600" spc="11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6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Arial"/>
                <a:cs typeface="Arial"/>
              </a:rPr>
              <a:t>weather </a:t>
            </a:r>
            <a:r>
              <a:rPr dirty="0" sz="2600" spc="6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5908542" y="5185781"/>
            <a:ext cx="406400" cy="100965"/>
            <a:chOff x="15908542" y="5185781"/>
            <a:chExt cx="406400" cy="100965"/>
          </a:xfrm>
        </p:grpSpPr>
        <p:sp>
          <p:nvSpPr>
            <p:cNvPr id="21" name="object 21" descr=""/>
            <p:cNvSpPr/>
            <p:nvPr/>
          </p:nvSpPr>
          <p:spPr>
            <a:xfrm>
              <a:off x="15908542" y="5236041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30" h="0">
                  <a:moveTo>
                    <a:pt x="0" y="0"/>
                  </a:moveTo>
                  <a:lnTo>
                    <a:pt x="305665" y="0"/>
                  </a:lnTo>
                  <a:lnTo>
                    <a:pt x="31613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214208" y="51857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15800827" y="3032808"/>
            <a:ext cx="907415" cy="1547495"/>
            <a:chOff x="15800827" y="3032808"/>
            <a:chExt cx="907415" cy="1547495"/>
          </a:xfrm>
        </p:grpSpPr>
        <p:sp>
          <p:nvSpPr>
            <p:cNvPr id="24" name="object 24" descr=""/>
            <p:cNvSpPr/>
            <p:nvPr/>
          </p:nvSpPr>
          <p:spPr>
            <a:xfrm>
              <a:off x="15811298" y="3110592"/>
              <a:ext cx="851535" cy="1459230"/>
            </a:xfrm>
            <a:custGeom>
              <a:avLst/>
              <a:gdLst/>
              <a:ahLst/>
              <a:cxnLst/>
              <a:rect l="l" t="t" r="r" b="b"/>
              <a:pathLst>
                <a:path w="851534" h="1459229">
                  <a:moveTo>
                    <a:pt x="0" y="1459206"/>
                  </a:moveTo>
                  <a:lnTo>
                    <a:pt x="845843" y="9044"/>
                  </a:lnTo>
                  <a:lnTo>
                    <a:pt x="85111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613724" y="3032808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94059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15810628" y="5885990"/>
            <a:ext cx="1075055" cy="1075055"/>
            <a:chOff x="15810628" y="5885990"/>
            <a:chExt cx="1075055" cy="1075055"/>
          </a:xfrm>
        </p:grpSpPr>
        <p:sp>
          <p:nvSpPr>
            <p:cNvPr id="27" name="object 27" descr=""/>
            <p:cNvSpPr/>
            <p:nvPr/>
          </p:nvSpPr>
          <p:spPr>
            <a:xfrm>
              <a:off x="15821099" y="5896461"/>
              <a:ext cx="1000760" cy="1000760"/>
            </a:xfrm>
            <a:custGeom>
              <a:avLst/>
              <a:gdLst/>
              <a:ahLst/>
              <a:cxnLst/>
              <a:rect l="l" t="t" r="r" b="b"/>
              <a:pathLst>
                <a:path w="1000759" h="1000759">
                  <a:moveTo>
                    <a:pt x="0" y="0"/>
                  </a:moveTo>
                  <a:lnTo>
                    <a:pt x="993203" y="993203"/>
                  </a:lnTo>
                  <a:lnTo>
                    <a:pt x="1000607" y="100060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6778766" y="6854125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1100789" y="859487"/>
            <a:ext cx="14524355" cy="9589770"/>
            <a:chOff x="1100789" y="859487"/>
            <a:chExt cx="14524355" cy="9589770"/>
          </a:xfrm>
        </p:grpSpPr>
        <p:sp>
          <p:nvSpPr>
            <p:cNvPr id="30" name="object 30" descr=""/>
            <p:cNvSpPr/>
            <p:nvPr/>
          </p:nvSpPr>
          <p:spPr>
            <a:xfrm>
              <a:off x="7173405" y="5286937"/>
              <a:ext cx="937260" cy="0"/>
            </a:xfrm>
            <a:custGeom>
              <a:avLst/>
              <a:gdLst/>
              <a:ahLst/>
              <a:cxnLst/>
              <a:rect l="l" t="t" r="r" b="b"/>
              <a:pathLst>
                <a:path w="937259" h="0">
                  <a:moveTo>
                    <a:pt x="0" y="0"/>
                  </a:moveTo>
                  <a:lnTo>
                    <a:pt x="926337" y="0"/>
                  </a:lnTo>
                  <a:lnTo>
                    <a:pt x="93680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099742" y="52366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608285" y="5290784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29" h="0">
                  <a:moveTo>
                    <a:pt x="0" y="0"/>
                  </a:moveTo>
                  <a:lnTo>
                    <a:pt x="305665" y="0"/>
                  </a:lnTo>
                  <a:lnTo>
                    <a:pt x="31613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913951" y="524052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166792" y="3347167"/>
              <a:ext cx="1000760" cy="1000760"/>
            </a:xfrm>
            <a:custGeom>
              <a:avLst/>
              <a:gdLst/>
              <a:ahLst/>
              <a:cxnLst/>
              <a:rect l="l" t="t" r="r" b="b"/>
              <a:pathLst>
                <a:path w="1000760" h="1000760">
                  <a:moveTo>
                    <a:pt x="0" y="0"/>
                  </a:moveTo>
                  <a:lnTo>
                    <a:pt x="993203" y="993203"/>
                  </a:lnTo>
                  <a:lnTo>
                    <a:pt x="1000607" y="100060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124456" y="43048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251185" y="6491135"/>
              <a:ext cx="851535" cy="1444625"/>
            </a:xfrm>
            <a:custGeom>
              <a:avLst/>
              <a:gdLst/>
              <a:ahLst/>
              <a:cxnLst/>
              <a:rect l="l" t="t" r="r" b="b"/>
              <a:pathLst>
                <a:path w="851535" h="1444625">
                  <a:moveTo>
                    <a:pt x="0" y="1444543"/>
                  </a:moveTo>
                  <a:lnTo>
                    <a:pt x="845833" y="9021"/>
                  </a:lnTo>
                  <a:lnTo>
                    <a:pt x="85114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053717" y="641355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479652" y="5290784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29" h="0">
                  <a:moveTo>
                    <a:pt x="0" y="0"/>
                  </a:moveTo>
                  <a:lnTo>
                    <a:pt x="305665" y="0"/>
                  </a:lnTo>
                  <a:lnTo>
                    <a:pt x="31613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785316" y="524052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26966" y="885665"/>
              <a:ext cx="6287135" cy="9537700"/>
            </a:xfrm>
            <a:custGeom>
              <a:avLst/>
              <a:gdLst/>
              <a:ahLst/>
              <a:cxnLst/>
              <a:rect l="l" t="t" r="r" b="b"/>
              <a:pathLst>
                <a:path w="6287134" h="9537700">
                  <a:moveTo>
                    <a:pt x="1469518" y="0"/>
                  </a:moveTo>
                  <a:lnTo>
                    <a:pt x="4817150" y="0"/>
                  </a:lnTo>
                  <a:lnTo>
                    <a:pt x="4891476" y="14"/>
                  </a:lnTo>
                  <a:lnTo>
                    <a:pt x="4962327" y="117"/>
                  </a:lnTo>
                  <a:lnTo>
                    <a:pt x="5029807" y="395"/>
                  </a:lnTo>
                  <a:lnTo>
                    <a:pt x="5094021" y="938"/>
                  </a:lnTo>
                  <a:lnTo>
                    <a:pt x="5155076" y="1832"/>
                  </a:lnTo>
                  <a:lnTo>
                    <a:pt x="5213077" y="3166"/>
                  </a:lnTo>
                  <a:lnTo>
                    <a:pt x="5268128" y="5027"/>
                  </a:lnTo>
                  <a:lnTo>
                    <a:pt x="5320336" y="7504"/>
                  </a:lnTo>
                  <a:lnTo>
                    <a:pt x="5369804" y="10685"/>
                  </a:lnTo>
                  <a:lnTo>
                    <a:pt x="5416640" y="14657"/>
                  </a:lnTo>
                  <a:lnTo>
                    <a:pt x="5460948" y="19509"/>
                  </a:lnTo>
                  <a:lnTo>
                    <a:pt x="5502833" y="25328"/>
                  </a:lnTo>
                  <a:lnTo>
                    <a:pt x="5542402" y="32202"/>
                  </a:lnTo>
                  <a:lnTo>
                    <a:pt x="5579758" y="40220"/>
                  </a:lnTo>
                  <a:lnTo>
                    <a:pt x="5648256" y="60037"/>
                  </a:lnTo>
                  <a:lnTo>
                    <a:pt x="5725601" y="90204"/>
                  </a:lnTo>
                  <a:lnTo>
                    <a:pt x="5770280" y="110789"/>
                  </a:lnTo>
                  <a:lnTo>
                    <a:pt x="5813567" y="133689"/>
                  </a:lnTo>
                  <a:lnTo>
                    <a:pt x="5855387" y="158828"/>
                  </a:lnTo>
                  <a:lnTo>
                    <a:pt x="5895661" y="186128"/>
                  </a:lnTo>
                  <a:lnTo>
                    <a:pt x="5934312" y="215513"/>
                  </a:lnTo>
                  <a:lnTo>
                    <a:pt x="5971265" y="246905"/>
                  </a:lnTo>
                  <a:lnTo>
                    <a:pt x="6006441" y="280228"/>
                  </a:lnTo>
                  <a:lnTo>
                    <a:pt x="6039764" y="315404"/>
                  </a:lnTo>
                  <a:lnTo>
                    <a:pt x="6071156" y="352356"/>
                  </a:lnTo>
                  <a:lnTo>
                    <a:pt x="6100541" y="391008"/>
                  </a:lnTo>
                  <a:lnTo>
                    <a:pt x="6127841" y="431282"/>
                  </a:lnTo>
                  <a:lnTo>
                    <a:pt x="6152980" y="473101"/>
                  </a:lnTo>
                  <a:lnTo>
                    <a:pt x="6175880" y="516389"/>
                  </a:lnTo>
                  <a:lnTo>
                    <a:pt x="6196464" y="561067"/>
                  </a:lnTo>
                  <a:lnTo>
                    <a:pt x="6214656" y="607060"/>
                  </a:lnTo>
                  <a:lnTo>
                    <a:pt x="6237200" y="671661"/>
                  </a:lnTo>
                  <a:lnTo>
                    <a:pt x="6254466" y="744267"/>
                  </a:lnTo>
                  <a:lnTo>
                    <a:pt x="6261341" y="783835"/>
                  </a:lnTo>
                  <a:lnTo>
                    <a:pt x="6267160" y="825720"/>
                  </a:lnTo>
                  <a:lnTo>
                    <a:pt x="6272011" y="870028"/>
                  </a:lnTo>
                  <a:lnTo>
                    <a:pt x="6275983" y="916864"/>
                  </a:lnTo>
                  <a:lnTo>
                    <a:pt x="6279164" y="966333"/>
                  </a:lnTo>
                  <a:lnTo>
                    <a:pt x="6281641" y="1018540"/>
                  </a:lnTo>
                  <a:lnTo>
                    <a:pt x="6283503" y="1073592"/>
                  </a:lnTo>
                  <a:lnTo>
                    <a:pt x="6284837" y="1131592"/>
                  </a:lnTo>
                  <a:lnTo>
                    <a:pt x="6285731" y="1192647"/>
                  </a:lnTo>
                  <a:lnTo>
                    <a:pt x="6286273" y="1256862"/>
                  </a:lnTo>
                  <a:lnTo>
                    <a:pt x="6286552" y="1324342"/>
                  </a:lnTo>
                  <a:lnTo>
                    <a:pt x="6286654" y="1395192"/>
                  </a:lnTo>
                  <a:lnTo>
                    <a:pt x="6286669" y="1469518"/>
                  </a:lnTo>
                  <a:lnTo>
                    <a:pt x="6286669" y="8067706"/>
                  </a:lnTo>
                  <a:lnTo>
                    <a:pt x="6286654" y="8142032"/>
                  </a:lnTo>
                  <a:lnTo>
                    <a:pt x="6286552" y="8212882"/>
                  </a:lnTo>
                  <a:lnTo>
                    <a:pt x="6286273" y="8280362"/>
                  </a:lnTo>
                  <a:lnTo>
                    <a:pt x="6285731" y="8344577"/>
                  </a:lnTo>
                  <a:lnTo>
                    <a:pt x="6284837" y="8405632"/>
                  </a:lnTo>
                  <a:lnTo>
                    <a:pt x="6283503" y="8463632"/>
                  </a:lnTo>
                  <a:lnTo>
                    <a:pt x="6281641" y="8518684"/>
                  </a:lnTo>
                  <a:lnTo>
                    <a:pt x="6279164" y="8570891"/>
                  </a:lnTo>
                  <a:lnTo>
                    <a:pt x="6275983" y="8620360"/>
                  </a:lnTo>
                  <a:lnTo>
                    <a:pt x="6272011" y="8667196"/>
                  </a:lnTo>
                  <a:lnTo>
                    <a:pt x="6267160" y="8711504"/>
                  </a:lnTo>
                  <a:lnTo>
                    <a:pt x="6261341" y="8753389"/>
                  </a:lnTo>
                  <a:lnTo>
                    <a:pt x="6254466" y="8792957"/>
                  </a:lnTo>
                  <a:lnTo>
                    <a:pt x="6246449" y="8830313"/>
                  </a:lnTo>
                  <a:lnTo>
                    <a:pt x="6226632" y="8898812"/>
                  </a:lnTo>
                  <a:lnTo>
                    <a:pt x="6196464" y="8976157"/>
                  </a:lnTo>
                  <a:lnTo>
                    <a:pt x="6175880" y="9020835"/>
                  </a:lnTo>
                  <a:lnTo>
                    <a:pt x="6152980" y="9064123"/>
                  </a:lnTo>
                  <a:lnTo>
                    <a:pt x="6127841" y="9105942"/>
                  </a:lnTo>
                  <a:lnTo>
                    <a:pt x="6100541" y="9146216"/>
                  </a:lnTo>
                  <a:lnTo>
                    <a:pt x="6071156" y="9184868"/>
                  </a:lnTo>
                  <a:lnTo>
                    <a:pt x="6039764" y="9221820"/>
                  </a:lnTo>
                  <a:lnTo>
                    <a:pt x="6006441" y="9256996"/>
                  </a:lnTo>
                  <a:lnTo>
                    <a:pt x="5971265" y="9290319"/>
                  </a:lnTo>
                  <a:lnTo>
                    <a:pt x="5934312" y="9321711"/>
                  </a:lnTo>
                  <a:lnTo>
                    <a:pt x="5895661" y="9351096"/>
                  </a:lnTo>
                  <a:lnTo>
                    <a:pt x="5855387" y="9378396"/>
                  </a:lnTo>
                  <a:lnTo>
                    <a:pt x="5813567" y="9403535"/>
                  </a:lnTo>
                  <a:lnTo>
                    <a:pt x="5770280" y="9426435"/>
                  </a:lnTo>
                  <a:lnTo>
                    <a:pt x="5725601" y="9447020"/>
                  </a:lnTo>
                  <a:lnTo>
                    <a:pt x="5679609" y="9465212"/>
                  </a:lnTo>
                  <a:lnTo>
                    <a:pt x="5615008" y="9487755"/>
                  </a:lnTo>
                  <a:lnTo>
                    <a:pt x="5542402" y="9505022"/>
                  </a:lnTo>
                  <a:lnTo>
                    <a:pt x="5502833" y="9511896"/>
                  </a:lnTo>
                  <a:lnTo>
                    <a:pt x="5460948" y="9517715"/>
                  </a:lnTo>
                  <a:lnTo>
                    <a:pt x="5416640" y="9522567"/>
                  </a:lnTo>
                  <a:lnTo>
                    <a:pt x="5369804" y="9526539"/>
                  </a:lnTo>
                  <a:lnTo>
                    <a:pt x="5320336" y="9529720"/>
                  </a:lnTo>
                  <a:lnTo>
                    <a:pt x="5268128" y="9532197"/>
                  </a:lnTo>
                  <a:lnTo>
                    <a:pt x="5213077" y="9534058"/>
                  </a:lnTo>
                  <a:lnTo>
                    <a:pt x="5155076" y="9535392"/>
                  </a:lnTo>
                  <a:lnTo>
                    <a:pt x="5094021" y="9536286"/>
                  </a:lnTo>
                  <a:lnTo>
                    <a:pt x="5029807" y="9536829"/>
                  </a:lnTo>
                  <a:lnTo>
                    <a:pt x="4962327" y="9537107"/>
                  </a:lnTo>
                  <a:lnTo>
                    <a:pt x="4891476" y="9537210"/>
                  </a:lnTo>
                  <a:lnTo>
                    <a:pt x="4817150" y="9537224"/>
                  </a:lnTo>
                  <a:lnTo>
                    <a:pt x="1469518" y="9537224"/>
                  </a:lnTo>
                  <a:lnTo>
                    <a:pt x="1395192" y="9537210"/>
                  </a:lnTo>
                  <a:lnTo>
                    <a:pt x="1324342" y="9537107"/>
                  </a:lnTo>
                  <a:lnTo>
                    <a:pt x="1256862" y="9536829"/>
                  </a:lnTo>
                  <a:lnTo>
                    <a:pt x="1192647" y="9536286"/>
                  </a:lnTo>
                  <a:lnTo>
                    <a:pt x="1131592" y="9535392"/>
                  </a:lnTo>
                  <a:lnTo>
                    <a:pt x="1073592" y="9534058"/>
                  </a:lnTo>
                  <a:lnTo>
                    <a:pt x="1018540" y="9532197"/>
                  </a:lnTo>
                  <a:lnTo>
                    <a:pt x="966333" y="9529720"/>
                  </a:lnTo>
                  <a:lnTo>
                    <a:pt x="916864" y="9526539"/>
                  </a:lnTo>
                  <a:lnTo>
                    <a:pt x="870028" y="9522567"/>
                  </a:lnTo>
                  <a:lnTo>
                    <a:pt x="825720" y="9517715"/>
                  </a:lnTo>
                  <a:lnTo>
                    <a:pt x="783835" y="9511896"/>
                  </a:lnTo>
                  <a:lnTo>
                    <a:pt x="744267" y="9505022"/>
                  </a:lnTo>
                  <a:lnTo>
                    <a:pt x="706911" y="9497004"/>
                  </a:lnTo>
                  <a:lnTo>
                    <a:pt x="638413" y="9477187"/>
                  </a:lnTo>
                  <a:lnTo>
                    <a:pt x="561067" y="9447020"/>
                  </a:lnTo>
                  <a:lnTo>
                    <a:pt x="516389" y="9426435"/>
                  </a:lnTo>
                  <a:lnTo>
                    <a:pt x="473101" y="9403535"/>
                  </a:lnTo>
                  <a:lnTo>
                    <a:pt x="431282" y="9378396"/>
                  </a:lnTo>
                  <a:lnTo>
                    <a:pt x="391008" y="9351096"/>
                  </a:lnTo>
                  <a:lnTo>
                    <a:pt x="352356" y="9321711"/>
                  </a:lnTo>
                  <a:lnTo>
                    <a:pt x="315404" y="9290319"/>
                  </a:lnTo>
                  <a:lnTo>
                    <a:pt x="280228" y="9256996"/>
                  </a:lnTo>
                  <a:lnTo>
                    <a:pt x="246905" y="9221820"/>
                  </a:lnTo>
                  <a:lnTo>
                    <a:pt x="215513" y="9184868"/>
                  </a:lnTo>
                  <a:lnTo>
                    <a:pt x="186128" y="9146216"/>
                  </a:lnTo>
                  <a:lnTo>
                    <a:pt x="158828" y="9105942"/>
                  </a:lnTo>
                  <a:lnTo>
                    <a:pt x="133689" y="9064123"/>
                  </a:lnTo>
                  <a:lnTo>
                    <a:pt x="110789" y="9020835"/>
                  </a:lnTo>
                  <a:lnTo>
                    <a:pt x="90204" y="8976157"/>
                  </a:lnTo>
                  <a:lnTo>
                    <a:pt x="72012" y="8930164"/>
                  </a:lnTo>
                  <a:lnTo>
                    <a:pt x="49469" y="8865563"/>
                  </a:lnTo>
                  <a:lnTo>
                    <a:pt x="32202" y="8792957"/>
                  </a:lnTo>
                  <a:lnTo>
                    <a:pt x="25328" y="8753389"/>
                  </a:lnTo>
                  <a:lnTo>
                    <a:pt x="19509" y="8711504"/>
                  </a:lnTo>
                  <a:lnTo>
                    <a:pt x="14657" y="8667196"/>
                  </a:lnTo>
                  <a:lnTo>
                    <a:pt x="10685" y="8620360"/>
                  </a:lnTo>
                  <a:lnTo>
                    <a:pt x="7504" y="8570891"/>
                  </a:lnTo>
                  <a:lnTo>
                    <a:pt x="5027" y="8518684"/>
                  </a:lnTo>
                  <a:lnTo>
                    <a:pt x="3166" y="8463632"/>
                  </a:lnTo>
                  <a:lnTo>
                    <a:pt x="1832" y="8405632"/>
                  </a:lnTo>
                  <a:lnTo>
                    <a:pt x="938" y="8344577"/>
                  </a:lnTo>
                  <a:lnTo>
                    <a:pt x="395" y="8280362"/>
                  </a:lnTo>
                  <a:lnTo>
                    <a:pt x="117" y="8212882"/>
                  </a:lnTo>
                  <a:lnTo>
                    <a:pt x="14" y="8142032"/>
                  </a:lnTo>
                  <a:lnTo>
                    <a:pt x="0" y="8067706"/>
                  </a:lnTo>
                  <a:lnTo>
                    <a:pt x="0" y="1469518"/>
                  </a:lnTo>
                  <a:lnTo>
                    <a:pt x="14" y="1395192"/>
                  </a:lnTo>
                  <a:lnTo>
                    <a:pt x="117" y="1324342"/>
                  </a:lnTo>
                  <a:lnTo>
                    <a:pt x="395" y="1256862"/>
                  </a:lnTo>
                  <a:lnTo>
                    <a:pt x="938" y="1192647"/>
                  </a:lnTo>
                  <a:lnTo>
                    <a:pt x="1832" y="1131592"/>
                  </a:lnTo>
                  <a:lnTo>
                    <a:pt x="3166" y="1073592"/>
                  </a:lnTo>
                  <a:lnTo>
                    <a:pt x="5027" y="1018540"/>
                  </a:lnTo>
                  <a:lnTo>
                    <a:pt x="7504" y="966333"/>
                  </a:lnTo>
                  <a:lnTo>
                    <a:pt x="10685" y="916864"/>
                  </a:lnTo>
                  <a:lnTo>
                    <a:pt x="14657" y="870028"/>
                  </a:lnTo>
                  <a:lnTo>
                    <a:pt x="19509" y="825720"/>
                  </a:lnTo>
                  <a:lnTo>
                    <a:pt x="25328" y="783835"/>
                  </a:lnTo>
                  <a:lnTo>
                    <a:pt x="32202" y="744267"/>
                  </a:lnTo>
                  <a:lnTo>
                    <a:pt x="40220" y="706911"/>
                  </a:lnTo>
                  <a:lnTo>
                    <a:pt x="60037" y="638413"/>
                  </a:lnTo>
                  <a:lnTo>
                    <a:pt x="90204" y="561067"/>
                  </a:lnTo>
                  <a:lnTo>
                    <a:pt x="110789" y="516389"/>
                  </a:lnTo>
                  <a:lnTo>
                    <a:pt x="133689" y="473101"/>
                  </a:lnTo>
                  <a:lnTo>
                    <a:pt x="158828" y="431282"/>
                  </a:lnTo>
                  <a:lnTo>
                    <a:pt x="186128" y="391008"/>
                  </a:lnTo>
                  <a:lnTo>
                    <a:pt x="215513" y="352356"/>
                  </a:lnTo>
                  <a:lnTo>
                    <a:pt x="246905" y="315404"/>
                  </a:lnTo>
                  <a:lnTo>
                    <a:pt x="280228" y="280228"/>
                  </a:lnTo>
                  <a:lnTo>
                    <a:pt x="315404" y="246905"/>
                  </a:lnTo>
                  <a:lnTo>
                    <a:pt x="352356" y="215513"/>
                  </a:lnTo>
                  <a:lnTo>
                    <a:pt x="391008" y="186128"/>
                  </a:lnTo>
                  <a:lnTo>
                    <a:pt x="431282" y="158828"/>
                  </a:lnTo>
                  <a:lnTo>
                    <a:pt x="473101" y="133689"/>
                  </a:lnTo>
                  <a:lnTo>
                    <a:pt x="516389" y="110789"/>
                  </a:lnTo>
                  <a:lnTo>
                    <a:pt x="561067" y="90204"/>
                  </a:lnTo>
                  <a:lnTo>
                    <a:pt x="607060" y="72012"/>
                  </a:lnTo>
                  <a:lnTo>
                    <a:pt x="671661" y="49469"/>
                  </a:lnTo>
                  <a:lnTo>
                    <a:pt x="744267" y="32202"/>
                  </a:lnTo>
                  <a:lnTo>
                    <a:pt x="783835" y="25328"/>
                  </a:lnTo>
                  <a:lnTo>
                    <a:pt x="825720" y="19509"/>
                  </a:lnTo>
                  <a:lnTo>
                    <a:pt x="870028" y="14657"/>
                  </a:lnTo>
                  <a:lnTo>
                    <a:pt x="916864" y="10685"/>
                  </a:lnTo>
                  <a:lnTo>
                    <a:pt x="966333" y="7504"/>
                  </a:lnTo>
                  <a:lnTo>
                    <a:pt x="1018540" y="5027"/>
                  </a:lnTo>
                  <a:lnTo>
                    <a:pt x="1073592" y="3166"/>
                  </a:lnTo>
                  <a:lnTo>
                    <a:pt x="1131592" y="1832"/>
                  </a:lnTo>
                  <a:lnTo>
                    <a:pt x="1192647" y="938"/>
                  </a:lnTo>
                  <a:lnTo>
                    <a:pt x="1256862" y="395"/>
                  </a:lnTo>
                  <a:lnTo>
                    <a:pt x="1324342" y="117"/>
                  </a:lnTo>
                  <a:lnTo>
                    <a:pt x="1395192" y="14"/>
                  </a:lnTo>
                  <a:lnTo>
                    <a:pt x="1469518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587664" y="885666"/>
              <a:ext cx="8011159" cy="9537700"/>
            </a:xfrm>
            <a:custGeom>
              <a:avLst/>
              <a:gdLst/>
              <a:ahLst/>
              <a:cxnLst/>
              <a:rect l="l" t="t" r="r" b="b"/>
              <a:pathLst>
                <a:path w="8011159" h="9537700">
                  <a:moveTo>
                    <a:pt x="1469518" y="0"/>
                  </a:moveTo>
                  <a:lnTo>
                    <a:pt x="6541255" y="0"/>
                  </a:lnTo>
                  <a:lnTo>
                    <a:pt x="6615581" y="14"/>
                  </a:lnTo>
                  <a:lnTo>
                    <a:pt x="6686431" y="117"/>
                  </a:lnTo>
                  <a:lnTo>
                    <a:pt x="6753911" y="395"/>
                  </a:lnTo>
                  <a:lnTo>
                    <a:pt x="6818126" y="938"/>
                  </a:lnTo>
                  <a:lnTo>
                    <a:pt x="6879181" y="1832"/>
                  </a:lnTo>
                  <a:lnTo>
                    <a:pt x="6937181" y="3166"/>
                  </a:lnTo>
                  <a:lnTo>
                    <a:pt x="6992233" y="5027"/>
                  </a:lnTo>
                  <a:lnTo>
                    <a:pt x="7044440" y="7504"/>
                  </a:lnTo>
                  <a:lnTo>
                    <a:pt x="7093909" y="10685"/>
                  </a:lnTo>
                  <a:lnTo>
                    <a:pt x="7140745" y="14657"/>
                  </a:lnTo>
                  <a:lnTo>
                    <a:pt x="7185053" y="19509"/>
                  </a:lnTo>
                  <a:lnTo>
                    <a:pt x="7226938" y="25328"/>
                  </a:lnTo>
                  <a:lnTo>
                    <a:pt x="7266506" y="32202"/>
                  </a:lnTo>
                  <a:lnTo>
                    <a:pt x="7303862" y="40220"/>
                  </a:lnTo>
                  <a:lnTo>
                    <a:pt x="7372361" y="60037"/>
                  </a:lnTo>
                  <a:lnTo>
                    <a:pt x="7449706" y="90204"/>
                  </a:lnTo>
                  <a:lnTo>
                    <a:pt x="7494385" y="110789"/>
                  </a:lnTo>
                  <a:lnTo>
                    <a:pt x="7537672" y="133689"/>
                  </a:lnTo>
                  <a:lnTo>
                    <a:pt x="7579491" y="158828"/>
                  </a:lnTo>
                  <a:lnTo>
                    <a:pt x="7619765" y="186128"/>
                  </a:lnTo>
                  <a:lnTo>
                    <a:pt x="7658417" y="215513"/>
                  </a:lnTo>
                  <a:lnTo>
                    <a:pt x="7695370" y="246905"/>
                  </a:lnTo>
                  <a:lnTo>
                    <a:pt x="7730546" y="280228"/>
                  </a:lnTo>
                  <a:lnTo>
                    <a:pt x="7763869" y="315404"/>
                  </a:lnTo>
                  <a:lnTo>
                    <a:pt x="7795261" y="352356"/>
                  </a:lnTo>
                  <a:lnTo>
                    <a:pt x="7824646" y="391008"/>
                  </a:lnTo>
                  <a:lnTo>
                    <a:pt x="7851946" y="431282"/>
                  </a:lnTo>
                  <a:lnTo>
                    <a:pt x="7877085" y="473101"/>
                  </a:lnTo>
                  <a:lnTo>
                    <a:pt x="7899985" y="516389"/>
                  </a:lnTo>
                  <a:lnTo>
                    <a:pt x="7920569" y="561067"/>
                  </a:lnTo>
                  <a:lnTo>
                    <a:pt x="7938761" y="607060"/>
                  </a:lnTo>
                  <a:lnTo>
                    <a:pt x="7961304" y="671661"/>
                  </a:lnTo>
                  <a:lnTo>
                    <a:pt x="7978571" y="744267"/>
                  </a:lnTo>
                  <a:lnTo>
                    <a:pt x="7985445" y="783835"/>
                  </a:lnTo>
                  <a:lnTo>
                    <a:pt x="7991264" y="825720"/>
                  </a:lnTo>
                  <a:lnTo>
                    <a:pt x="7996116" y="870028"/>
                  </a:lnTo>
                  <a:lnTo>
                    <a:pt x="8000088" y="916864"/>
                  </a:lnTo>
                  <a:lnTo>
                    <a:pt x="8003269" y="966333"/>
                  </a:lnTo>
                  <a:lnTo>
                    <a:pt x="8005746" y="1018540"/>
                  </a:lnTo>
                  <a:lnTo>
                    <a:pt x="8007607" y="1073592"/>
                  </a:lnTo>
                  <a:lnTo>
                    <a:pt x="8008941" y="1131592"/>
                  </a:lnTo>
                  <a:lnTo>
                    <a:pt x="8009835" y="1192647"/>
                  </a:lnTo>
                  <a:lnTo>
                    <a:pt x="8010378" y="1256862"/>
                  </a:lnTo>
                  <a:lnTo>
                    <a:pt x="8010656" y="1324342"/>
                  </a:lnTo>
                  <a:lnTo>
                    <a:pt x="8010759" y="1395192"/>
                  </a:lnTo>
                  <a:lnTo>
                    <a:pt x="8010773" y="1469518"/>
                  </a:lnTo>
                  <a:lnTo>
                    <a:pt x="8010773" y="8067706"/>
                  </a:lnTo>
                  <a:lnTo>
                    <a:pt x="8010759" y="8142032"/>
                  </a:lnTo>
                  <a:lnTo>
                    <a:pt x="8010656" y="8212882"/>
                  </a:lnTo>
                  <a:lnTo>
                    <a:pt x="8010378" y="8280362"/>
                  </a:lnTo>
                  <a:lnTo>
                    <a:pt x="8009835" y="8344577"/>
                  </a:lnTo>
                  <a:lnTo>
                    <a:pt x="8008941" y="8405632"/>
                  </a:lnTo>
                  <a:lnTo>
                    <a:pt x="8007607" y="8463632"/>
                  </a:lnTo>
                  <a:lnTo>
                    <a:pt x="8005746" y="8518684"/>
                  </a:lnTo>
                  <a:lnTo>
                    <a:pt x="8003269" y="8570891"/>
                  </a:lnTo>
                  <a:lnTo>
                    <a:pt x="8000088" y="8620360"/>
                  </a:lnTo>
                  <a:lnTo>
                    <a:pt x="7996116" y="8667196"/>
                  </a:lnTo>
                  <a:lnTo>
                    <a:pt x="7991264" y="8711504"/>
                  </a:lnTo>
                  <a:lnTo>
                    <a:pt x="7985445" y="8753389"/>
                  </a:lnTo>
                  <a:lnTo>
                    <a:pt x="7978571" y="8792957"/>
                  </a:lnTo>
                  <a:lnTo>
                    <a:pt x="7970553" y="8830313"/>
                  </a:lnTo>
                  <a:lnTo>
                    <a:pt x="7950736" y="8898812"/>
                  </a:lnTo>
                  <a:lnTo>
                    <a:pt x="7920569" y="8976157"/>
                  </a:lnTo>
                  <a:lnTo>
                    <a:pt x="7899985" y="9020835"/>
                  </a:lnTo>
                  <a:lnTo>
                    <a:pt x="7877085" y="9064123"/>
                  </a:lnTo>
                  <a:lnTo>
                    <a:pt x="7851946" y="9105942"/>
                  </a:lnTo>
                  <a:lnTo>
                    <a:pt x="7824646" y="9146216"/>
                  </a:lnTo>
                  <a:lnTo>
                    <a:pt x="7795261" y="9184868"/>
                  </a:lnTo>
                  <a:lnTo>
                    <a:pt x="7763869" y="9221820"/>
                  </a:lnTo>
                  <a:lnTo>
                    <a:pt x="7730546" y="9256996"/>
                  </a:lnTo>
                  <a:lnTo>
                    <a:pt x="7695370" y="9290319"/>
                  </a:lnTo>
                  <a:lnTo>
                    <a:pt x="7658417" y="9321711"/>
                  </a:lnTo>
                  <a:lnTo>
                    <a:pt x="7619765" y="9351096"/>
                  </a:lnTo>
                  <a:lnTo>
                    <a:pt x="7579491" y="9378396"/>
                  </a:lnTo>
                  <a:lnTo>
                    <a:pt x="7537672" y="9403535"/>
                  </a:lnTo>
                  <a:lnTo>
                    <a:pt x="7494385" y="9426435"/>
                  </a:lnTo>
                  <a:lnTo>
                    <a:pt x="7449706" y="9447020"/>
                  </a:lnTo>
                  <a:lnTo>
                    <a:pt x="7403713" y="9465212"/>
                  </a:lnTo>
                  <a:lnTo>
                    <a:pt x="7339112" y="9487755"/>
                  </a:lnTo>
                  <a:lnTo>
                    <a:pt x="7266506" y="9505022"/>
                  </a:lnTo>
                  <a:lnTo>
                    <a:pt x="7226938" y="9511896"/>
                  </a:lnTo>
                  <a:lnTo>
                    <a:pt x="7185053" y="9517715"/>
                  </a:lnTo>
                  <a:lnTo>
                    <a:pt x="7140745" y="9522567"/>
                  </a:lnTo>
                  <a:lnTo>
                    <a:pt x="7093909" y="9526539"/>
                  </a:lnTo>
                  <a:lnTo>
                    <a:pt x="7044440" y="9529720"/>
                  </a:lnTo>
                  <a:lnTo>
                    <a:pt x="6992233" y="9532197"/>
                  </a:lnTo>
                  <a:lnTo>
                    <a:pt x="6937181" y="9534058"/>
                  </a:lnTo>
                  <a:lnTo>
                    <a:pt x="6879181" y="9535392"/>
                  </a:lnTo>
                  <a:lnTo>
                    <a:pt x="6818126" y="9536286"/>
                  </a:lnTo>
                  <a:lnTo>
                    <a:pt x="6753911" y="9536829"/>
                  </a:lnTo>
                  <a:lnTo>
                    <a:pt x="6686431" y="9537107"/>
                  </a:lnTo>
                  <a:lnTo>
                    <a:pt x="6615581" y="9537210"/>
                  </a:lnTo>
                  <a:lnTo>
                    <a:pt x="6541255" y="9537224"/>
                  </a:lnTo>
                  <a:lnTo>
                    <a:pt x="1469518" y="9537224"/>
                  </a:lnTo>
                  <a:lnTo>
                    <a:pt x="1395192" y="9537210"/>
                  </a:lnTo>
                  <a:lnTo>
                    <a:pt x="1324342" y="9537107"/>
                  </a:lnTo>
                  <a:lnTo>
                    <a:pt x="1256862" y="9536829"/>
                  </a:lnTo>
                  <a:lnTo>
                    <a:pt x="1192647" y="9536286"/>
                  </a:lnTo>
                  <a:lnTo>
                    <a:pt x="1131592" y="9535392"/>
                  </a:lnTo>
                  <a:lnTo>
                    <a:pt x="1073592" y="9534058"/>
                  </a:lnTo>
                  <a:lnTo>
                    <a:pt x="1018540" y="9532197"/>
                  </a:lnTo>
                  <a:lnTo>
                    <a:pt x="966333" y="9529720"/>
                  </a:lnTo>
                  <a:lnTo>
                    <a:pt x="916864" y="9526539"/>
                  </a:lnTo>
                  <a:lnTo>
                    <a:pt x="870028" y="9522567"/>
                  </a:lnTo>
                  <a:lnTo>
                    <a:pt x="825720" y="9517715"/>
                  </a:lnTo>
                  <a:lnTo>
                    <a:pt x="783835" y="9511896"/>
                  </a:lnTo>
                  <a:lnTo>
                    <a:pt x="744267" y="9505022"/>
                  </a:lnTo>
                  <a:lnTo>
                    <a:pt x="706911" y="9497004"/>
                  </a:lnTo>
                  <a:lnTo>
                    <a:pt x="638413" y="9477187"/>
                  </a:lnTo>
                  <a:lnTo>
                    <a:pt x="561067" y="9447020"/>
                  </a:lnTo>
                  <a:lnTo>
                    <a:pt x="516389" y="9426435"/>
                  </a:lnTo>
                  <a:lnTo>
                    <a:pt x="473101" y="9403535"/>
                  </a:lnTo>
                  <a:lnTo>
                    <a:pt x="431282" y="9378396"/>
                  </a:lnTo>
                  <a:lnTo>
                    <a:pt x="391008" y="9351096"/>
                  </a:lnTo>
                  <a:lnTo>
                    <a:pt x="352356" y="9321711"/>
                  </a:lnTo>
                  <a:lnTo>
                    <a:pt x="315404" y="9290319"/>
                  </a:lnTo>
                  <a:lnTo>
                    <a:pt x="280228" y="9256996"/>
                  </a:lnTo>
                  <a:lnTo>
                    <a:pt x="246905" y="9221820"/>
                  </a:lnTo>
                  <a:lnTo>
                    <a:pt x="215513" y="9184868"/>
                  </a:lnTo>
                  <a:lnTo>
                    <a:pt x="186128" y="9146216"/>
                  </a:lnTo>
                  <a:lnTo>
                    <a:pt x="158828" y="9105942"/>
                  </a:lnTo>
                  <a:lnTo>
                    <a:pt x="133689" y="9064123"/>
                  </a:lnTo>
                  <a:lnTo>
                    <a:pt x="110789" y="9020835"/>
                  </a:lnTo>
                  <a:lnTo>
                    <a:pt x="90204" y="8976157"/>
                  </a:lnTo>
                  <a:lnTo>
                    <a:pt x="72012" y="8930164"/>
                  </a:lnTo>
                  <a:lnTo>
                    <a:pt x="49469" y="8865563"/>
                  </a:lnTo>
                  <a:lnTo>
                    <a:pt x="32202" y="8792957"/>
                  </a:lnTo>
                  <a:lnTo>
                    <a:pt x="25328" y="8753389"/>
                  </a:lnTo>
                  <a:lnTo>
                    <a:pt x="19509" y="8711504"/>
                  </a:lnTo>
                  <a:lnTo>
                    <a:pt x="14657" y="8667196"/>
                  </a:lnTo>
                  <a:lnTo>
                    <a:pt x="10685" y="8620360"/>
                  </a:lnTo>
                  <a:lnTo>
                    <a:pt x="7504" y="8570891"/>
                  </a:lnTo>
                  <a:lnTo>
                    <a:pt x="5027" y="8518684"/>
                  </a:lnTo>
                  <a:lnTo>
                    <a:pt x="3166" y="8463632"/>
                  </a:lnTo>
                  <a:lnTo>
                    <a:pt x="1832" y="8405632"/>
                  </a:lnTo>
                  <a:lnTo>
                    <a:pt x="938" y="8344577"/>
                  </a:lnTo>
                  <a:lnTo>
                    <a:pt x="395" y="8280362"/>
                  </a:lnTo>
                  <a:lnTo>
                    <a:pt x="117" y="8212882"/>
                  </a:lnTo>
                  <a:lnTo>
                    <a:pt x="14" y="8142032"/>
                  </a:lnTo>
                  <a:lnTo>
                    <a:pt x="0" y="8067706"/>
                  </a:lnTo>
                  <a:lnTo>
                    <a:pt x="0" y="1469518"/>
                  </a:lnTo>
                  <a:lnTo>
                    <a:pt x="14" y="1395192"/>
                  </a:lnTo>
                  <a:lnTo>
                    <a:pt x="117" y="1324342"/>
                  </a:lnTo>
                  <a:lnTo>
                    <a:pt x="395" y="1256862"/>
                  </a:lnTo>
                  <a:lnTo>
                    <a:pt x="938" y="1192647"/>
                  </a:lnTo>
                  <a:lnTo>
                    <a:pt x="1832" y="1131592"/>
                  </a:lnTo>
                  <a:lnTo>
                    <a:pt x="3166" y="1073592"/>
                  </a:lnTo>
                  <a:lnTo>
                    <a:pt x="5027" y="1018540"/>
                  </a:lnTo>
                  <a:lnTo>
                    <a:pt x="7504" y="966333"/>
                  </a:lnTo>
                  <a:lnTo>
                    <a:pt x="10685" y="916864"/>
                  </a:lnTo>
                  <a:lnTo>
                    <a:pt x="14657" y="870028"/>
                  </a:lnTo>
                  <a:lnTo>
                    <a:pt x="19509" y="825720"/>
                  </a:lnTo>
                  <a:lnTo>
                    <a:pt x="25328" y="783835"/>
                  </a:lnTo>
                  <a:lnTo>
                    <a:pt x="32202" y="744267"/>
                  </a:lnTo>
                  <a:lnTo>
                    <a:pt x="40220" y="706911"/>
                  </a:lnTo>
                  <a:lnTo>
                    <a:pt x="60037" y="638413"/>
                  </a:lnTo>
                  <a:lnTo>
                    <a:pt x="90204" y="561067"/>
                  </a:lnTo>
                  <a:lnTo>
                    <a:pt x="110789" y="516389"/>
                  </a:lnTo>
                  <a:lnTo>
                    <a:pt x="133689" y="473101"/>
                  </a:lnTo>
                  <a:lnTo>
                    <a:pt x="158828" y="431282"/>
                  </a:lnTo>
                  <a:lnTo>
                    <a:pt x="186128" y="391008"/>
                  </a:lnTo>
                  <a:lnTo>
                    <a:pt x="215513" y="352356"/>
                  </a:lnTo>
                  <a:lnTo>
                    <a:pt x="246905" y="315404"/>
                  </a:lnTo>
                  <a:lnTo>
                    <a:pt x="280228" y="280228"/>
                  </a:lnTo>
                  <a:lnTo>
                    <a:pt x="315404" y="246905"/>
                  </a:lnTo>
                  <a:lnTo>
                    <a:pt x="352356" y="215513"/>
                  </a:lnTo>
                  <a:lnTo>
                    <a:pt x="391008" y="186128"/>
                  </a:lnTo>
                  <a:lnTo>
                    <a:pt x="431282" y="158828"/>
                  </a:lnTo>
                  <a:lnTo>
                    <a:pt x="473101" y="133689"/>
                  </a:lnTo>
                  <a:lnTo>
                    <a:pt x="516389" y="110789"/>
                  </a:lnTo>
                  <a:lnTo>
                    <a:pt x="561067" y="90204"/>
                  </a:lnTo>
                  <a:lnTo>
                    <a:pt x="607060" y="72012"/>
                  </a:lnTo>
                  <a:lnTo>
                    <a:pt x="671661" y="49469"/>
                  </a:lnTo>
                  <a:lnTo>
                    <a:pt x="744267" y="32202"/>
                  </a:lnTo>
                  <a:lnTo>
                    <a:pt x="783835" y="25328"/>
                  </a:lnTo>
                  <a:lnTo>
                    <a:pt x="825720" y="19509"/>
                  </a:lnTo>
                  <a:lnTo>
                    <a:pt x="870028" y="14657"/>
                  </a:lnTo>
                  <a:lnTo>
                    <a:pt x="916864" y="10685"/>
                  </a:lnTo>
                  <a:lnTo>
                    <a:pt x="966333" y="7504"/>
                  </a:lnTo>
                  <a:lnTo>
                    <a:pt x="1018540" y="5027"/>
                  </a:lnTo>
                  <a:lnTo>
                    <a:pt x="1073592" y="3166"/>
                  </a:lnTo>
                  <a:lnTo>
                    <a:pt x="1131592" y="1832"/>
                  </a:lnTo>
                  <a:lnTo>
                    <a:pt x="1192647" y="938"/>
                  </a:lnTo>
                  <a:lnTo>
                    <a:pt x="1256862" y="395"/>
                  </a:lnTo>
                  <a:lnTo>
                    <a:pt x="1324342" y="117"/>
                  </a:lnTo>
                  <a:lnTo>
                    <a:pt x="1395192" y="14"/>
                  </a:lnTo>
                  <a:lnTo>
                    <a:pt x="1469518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122797" y="381811"/>
            <a:ext cx="429514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16E7CF"/>
                </a:solidFill>
                <a:latin typeface="Arial"/>
                <a:cs typeface="Arial"/>
              </a:rPr>
              <a:t>Part</a:t>
            </a:r>
            <a:r>
              <a:rPr dirty="0" sz="2450" spc="-225" b="1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-245" b="1">
                <a:solidFill>
                  <a:srgbClr val="16E7CF"/>
                </a:solidFill>
                <a:latin typeface="Arial"/>
                <a:cs typeface="Arial"/>
              </a:rPr>
              <a:t>1:</a:t>
            </a:r>
            <a:r>
              <a:rPr dirty="0" sz="2450" spc="-220" b="1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dirty="0" sz="245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45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245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193910" y="381811"/>
            <a:ext cx="679830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61D836"/>
                </a:solidFill>
                <a:latin typeface="Arial"/>
                <a:cs typeface="Arial"/>
              </a:rPr>
              <a:t>Part</a:t>
            </a:r>
            <a:r>
              <a:rPr dirty="0" sz="2450" spc="-240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2450" spc="-90" b="1">
                <a:solidFill>
                  <a:srgbClr val="61D836"/>
                </a:solidFill>
                <a:latin typeface="Arial"/>
                <a:cs typeface="Arial"/>
              </a:rPr>
              <a:t>2:</a:t>
            </a:r>
            <a:r>
              <a:rPr dirty="0" sz="2450" spc="-240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2450" spc="-11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24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4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40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24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24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5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060" y="318100"/>
            <a:ext cx="820991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95"/>
              <a:t>Three</a:t>
            </a:r>
            <a:r>
              <a:rPr dirty="0" sz="9450" spc="-969"/>
              <a:t> </a:t>
            </a:r>
            <a:r>
              <a:rPr dirty="0" sz="9450" spc="170"/>
              <a:t>datasets</a:t>
            </a:r>
            <a:endParaRPr sz="9450"/>
          </a:p>
        </p:txBody>
      </p:sp>
      <p:sp>
        <p:nvSpPr>
          <p:cNvPr id="3" name="object 3" descr=""/>
          <p:cNvSpPr txBox="1"/>
          <p:nvPr/>
        </p:nvSpPr>
        <p:spPr>
          <a:xfrm>
            <a:off x="12451353" y="1627204"/>
            <a:ext cx="5082540" cy="96329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212725">
              <a:lnSpc>
                <a:spcPts val="3270"/>
              </a:lnSpc>
              <a:spcBef>
                <a:spcPts val="110"/>
              </a:spcBef>
            </a:pPr>
            <a:r>
              <a:rPr dirty="0" baseline="-5847" sz="4275" b="1">
                <a:solidFill>
                  <a:srgbClr val="FFFFFF"/>
                </a:solidFill>
                <a:latin typeface="Bradley Hand"/>
                <a:cs typeface="Bradley Hand"/>
              </a:rPr>
              <a:t>(possibly</a:t>
            </a:r>
            <a:r>
              <a:rPr dirty="0" baseline="-5847" sz="4275" spc="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923" sz="42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2923" sz="4275" spc="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949" sz="4275" b="1">
                <a:solidFill>
                  <a:srgbClr val="FFFFFF"/>
                </a:solidFill>
                <a:latin typeface="Bradley Hand"/>
                <a:cs typeface="Bradley Hand"/>
              </a:rPr>
              <a:t>most</a:t>
            </a:r>
            <a:r>
              <a:rPr dirty="0" baseline="-1949" sz="4275" spc="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Bradley Hand"/>
                <a:cs typeface="Bradley Hand"/>
              </a:rPr>
              <a:t>important </a:t>
            </a:r>
            <a:r>
              <a:rPr dirty="0" baseline="-6822" sz="4275" b="1">
                <a:solidFill>
                  <a:srgbClr val="FFFFFF"/>
                </a:solidFill>
                <a:latin typeface="Bradley Hand"/>
                <a:cs typeface="Bradley Hand"/>
              </a:rPr>
              <a:t>concept</a:t>
            </a:r>
            <a:r>
              <a:rPr dirty="0" baseline="-6822" sz="4275" spc="5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898" sz="4275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baseline="-3898" sz="4275" spc="5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923" sz="4275" b="1">
                <a:solidFill>
                  <a:srgbClr val="FFFFFF"/>
                </a:solidFill>
                <a:latin typeface="Bradley Hand"/>
                <a:cs typeface="Bradley Hand"/>
              </a:rPr>
              <a:t>machine</a:t>
            </a:r>
            <a:r>
              <a:rPr dirty="0" baseline="-2923" sz="4275" spc="5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Bradley Hand"/>
                <a:cs typeface="Bradley Hand"/>
              </a:rPr>
              <a:t>learning…)</a:t>
            </a:r>
            <a:endParaRPr sz="2850">
              <a:latin typeface="Bradley Hand"/>
              <a:cs typeface="Bradley Hand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9080" y="3372158"/>
            <a:ext cx="3326183" cy="332618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048837" y="3370379"/>
            <a:ext cx="6290945" cy="3329940"/>
            <a:chOff x="2048837" y="3370379"/>
            <a:chExt cx="6290945" cy="33299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837" y="3370379"/>
              <a:ext cx="3329741" cy="33297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725" y="3370379"/>
              <a:ext cx="3329741" cy="3329741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3370412" y="6753380"/>
            <a:ext cx="3406775" cy="111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830" marR="5080" indent="-405765">
              <a:lnSpc>
                <a:spcPct val="108300"/>
              </a:lnSpc>
              <a:spcBef>
                <a:spcPts val="100"/>
              </a:spcBef>
            </a:pP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materials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300" b="1">
                <a:solidFill>
                  <a:srgbClr val="00A2FF"/>
                </a:solidFill>
                <a:latin typeface="Arial"/>
                <a:cs typeface="Arial"/>
              </a:rPr>
              <a:t>training</a:t>
            </a:r>
            <a:r>
              <a:rPr dirty="0" sz="3300" spc="-140" b="1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dirty="0" sz="3300" spc="35" b="1">
                <a:solidFill>
                  <a:srgbClr val="00A2FF"/>
                </a:solidFill>
                <a:latin typeface="Arial"/>
                <a:cs typeface="Arial"/>
              </a:rPr>
              <a:t>set</a:t>
            </a:r>
            <a:r>
              <a:rPr dirty="0" sz="33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9817" y="3370379"/>
            <a:ext cx="3329741" cy="332974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962877" y="6753380"/>
            <a:ext cx="3006725" cy="111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2390">
              <a:lnSpc>
                <a:spcPct val="1083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r>
              <a:rPr dirty="0" sz="33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exam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300" b="1">
                <a:solidFill>
                  <a:srgbClr val="16E7CF"/>
                </a:solidFill>
                <a:latin typeface="Arial"/>
                <a:cs typeface="Arial"/>
              </a:rPr>
              <a:t>validation</a:t>
            </a:r>
            <a:r>
              <a:rPr dirty="0" sz="3300" spc="-155" b="1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300" spc="35" b="1">
                <a:solidFill>
                  <a:srgbClr val="16E7CF"/>
                </a:solidFill>
                <a:latin typeface="Arial"/>
                <a:cs typeface="Arial"/>
              </a:rPr>
              <a:t>set</a:t>
            </a:r>
            <a:r>
              <a:rPr dirty="0" sz="33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91251" y="9039711"/>
            <a:ext cx="11913235" cy="1713230"/>
          </a:xfrm>
          <a:prstGeom prst="rect">
            <a:avLst/>
          </a:prstGeom>
        </p:spPr>
        <p:txBody>
          <a:bodyPr wrap="square" lIns="0" tIns="20827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Generalization</a:t>
            </a:r>
            <a:endParaRPr sz="3300">
              <a:latin typeface="Arial"/>
              <a:cs typeface="Arial"/>
            </a:endParaRPr>
          </a:p>
          <a:p>
            <a:pPr algn="ctr" marL="12700" marR="5080">
              <a:lnSpc>
                <a:spcPct val="108300"/>
              </a:lnSpc>
              <a:spcBef>
                <a:spcPts val="102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2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55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7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Arial"/>
                <a:cs typeface="Arial"/>
              </a:rPr>
              <a:t>hasn’t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Arial"/>
                <a:cs typeface="Arial"/>
              </a:rPr>
              <a:t>seen </a:t>
            </a:r>
            <a:r>
              <a:rPr dirty="0" sz="2600" spc="80">
                <a:solidFill>
                  <a:srgbClr val="FFFFFF"/>
                </a:solidFill>
                <a:latin typeface="Arial"/>
                <a:cs typeface="Arial"/>
              </a:rPr>
              <a:t>before.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604908" y="5093252"/>
            <a:ext cx="454025" cy="100965"/>
            <a:chOff x="8604908" y="5093252"/>
            <a:chExt cx="454025" cy="100965"/>
          </a:xfrm>
        </p:grpSpPr>
        <p:sp>
          <p:nvSpPr>
            <p:cNvPr id="13" name="object 13" descr=""/>
            <p:cNvSpPr/>
            <p:nvPr/>
          </p:nvSpPr>
          <p:spPr>
            <a:xfrm>
              <a:off x="8604908" y="514351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958151" y="50932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3797433" y="4987281"/>
            <a:ext cx="454025" cy="100965"/>
            <a:chOff x="13797433" y="4987281"/>
            <a:chExt cx="454025" cy="100965"/>
          </a:xfrm>
        </p:grpSpPr>
        <p:sp>
          <p:nvSpPr>
            <p:cNvPr id="16" name="object 16" descr=""/>
            <p:cNvSpPr/>
            <p:nvPr/>
          </p:nvSpPr>
          <p:spPr>
            <a:xfrm>
              <a:off x="13797433" y="503754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150679" y="49872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 rot="21360000">
            <a:off x="336207" y="2864641"/>
            <a:ext cx="5048274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65"/>
              </a:lnSpc>
            </a:pPr>
            <a:r>
              <a:rPr dirty="0" baseline="-5847" sz="4275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baseline="-5847" sz="4275" spc="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923" sz="4275" b="1">
                <a:solidFill>
                  <a:srgbClr val="FFFFFF"/>
                </a:solidFill>
                <a:latin typeface="Bradley Hand"/>
                <a:cs typeface="Bradley Hand"/>
              </a:rPr>
              <a:t>learns</a:t>
            </a:r>
            <a:r>
              <a:rPr dirty="0" baseline="-2923" sz="4275" spc="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patterns</a:t>
            </a:r>
            <a:r>
              <a:rPr dirty="0" sz="2850" spc="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898" sz="4275" b="1">
                <a:solidFill>
                  <a:srgbClr val="FFFFFF"/>
                </a:solidFill>
                <a:latin typeface="Bradley Hand"/>
                <a:cs typeface="Bradley Hand"/>
              </a:rPr>
              <a:t>from</a:t>
            </a:r>
            <a:r>
              <a:rPr dirty="0" baseline="3898" sz="4275" spc="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847" sz="4275" spc="-30" b="1">
                <a:solidFill>
                  <a:srgbClr val="FFFFFF"/>
                </a:solidFill>
                <a:latin typeface="Bradley Hand"/>
                <a:cs typeface="Bradley Hand"/>
              </a:rPr>
              <a:t>here</a:t>
            </a:r>
            <a:endParaRPr baseline="5847" sz="4275">
              <a:latin typeface="Bradley Hand"/>
              <a:cs typeface="Bradley Hand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21540000">
            <a:off x="8911669" y="8006070"/>
            <a:ext cx="3306558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85"/>
              </a:lnSpc>
            </a:pP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Tune</a:t>
            </a:r>
            <a:r>
              <a:rPr dirty="0" sz="2850" spc="6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2850" spc="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Bradley Hand"/>
                <a:cs typeface="Bradley Hand"/>
              </a:rPr>
              <a:t>patterns</a:t>
            </a:r>
            <a:endParaRPr sz="2850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189014" y="6753380"/>
            <a:ext cx="5034915" cy="19900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0620" marR="1908175" indent="-135890">
              <a:lnSpc>
                <a:spcPct val="108300"/>
              </a:lnSpc>
              <a:spcBef>
                <a:spcPts val="100"/>
              </a:spcBef>
            </a:pP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dirty="0" sz="33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exam </a:t>
            </a:r>
            <a:r>
              <a:rPr dirty="0" sz="3300" spc="1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300" spc="110" b="1">
                <a:solidFill>
                  <a:srgbClr val="61D836"/>
                </a:solidFill>
                <a:latin typeface="Arial"/>
                <a:cs typeface="Arial"/>
              </a:rPr>
              <a:t>test</a:t>
            </a:r>
            <a:r>
              <a:rPr dirty="0" sz="3300" spc="-215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300" spc="35" b="1">
                <a:solidFill>
                  <a:srgbClr val="61D836"/>
                </a:solidFill>
                <a:latin typeface="Arial"/>
                <a:cs typeface="Arial"/>
              </a:rPr>
              <a:t>set</a:t>
            </a:r>
            <a:r>
              <a:rPr dirty="0" sz="33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  <a:p>
            <a:pPr marL="2168525" marR="5080" indent="-2156460">
              <a:lnSpc>
                <a:spcPts val="3260"/>
              </a:lnSpc>
              <a:spcBef>
                <a:spcPts val="440"/>
              </a:spcBef>
            </a:pP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See</a:t>
            </a:r>
            <a:r>
              <a:rPr dirty="0" sz="2850" spc="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dirty="0" sz="2850" spc="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is</a:t>
            </a:r>
            <a:r>
              <a:rPr dirty="0" sz="2850" spc="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ready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25" b="1">
                <a:solidFill>
                  <a:srgbClr val="FFFFFF"/>
                </a:solidFill>
                <a:latin typeface="Bradley Hand"/>
                <a:cs typeface="Bradley Hand"/>
              </a:rPr>
              <a:t>the </a:t>
            </a:r>
            <a:r>
              <a:rPr dirty="0" sz="2850" spc="-20" b="1">
                <a:solidFill>
                  <a:srgbClr val="FFFFFF"/>
                </a:solidFill>
                <a:latin typeface="Bradley Hand"/>
                <a:cs typeface="Bradley Hand"/>
              </a:rPr>
              <a:t>wild</a:t>
            </a:r>
            <a:endParaRPr sz="28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1805" y="1338030"/>
            <a:ext cx="11638915" cy="8632825"/>
            <a:chOff x="211805" y="1338030"/>
            <a:chExt cx="11638915" cy="86328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805" y="1338030"/>
              <a:ext cx="10889061" cy="86324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730888" y="2733507"/>
              <a:ext cx="2023110" cy="370840"/>
            </a:xfrm>
            <a:custGeom>
              <a:avLst/>
              <a:gdLst/>
              <a:ahLst/>
              <a:cxnLst/>
              <a:rect l="l" t="t" r="r" b="b"/>
              <a:pathLst>
                <a:path w="2023109" h="370839">
                  <a:moveTo>
                    <a:pt x="175476" y="0"/>
                  </a:moveTo>
                  <a:lnTo>
                    <a:pt x="1847352" y="0"/>
                  </a:lnTo>
                  <a:lnTo>
                    <a:pt x="1882271" y="134"/>
                  </a:lnTo>
                  <a:lnTo>
                    <a:pt x="1932798" y="3627"/>
                  </a:lnTo>
                  <a:lnTo>
                    <a:pt x="1971328" y="18965"/>
                  </a:lnTo>
                  <a:lnTo>
                    <a:pt x="2003862" y="51499"/>
                  </a:lnTo>
                  <a:lnTo>
                    <a:pt x="2019200" y="90029"/>
                  </a:lnTo>
                  <a:lnTo>
                    <a:pt x="2022694" y="140557"/>
                  </a:lnTo>
                  <a:lnTo>
                    <a:pt x="2022828" y="175476"/>
                  </a:lnTo>
                  <a:lnTo>
                    <a:pt x="2022828" y="195133"/>
                  </a:lnTo>
                  <a:lnTo>
                    <a:pt x="2021753" y="258213"/>
                  </a:lnTo>
                  <a:lnTo>
                    <a:pt x="2014228" y="298120"/>
                  </a:lnTo>
                  <a:lnTo>
                    <a:pt x="1989365" y="337147"/>
                  </a:lnTo>
                  <a:lnTo>
                    <a:pt x="1950338" y="362010"/>
                  </a:lnTo>
                  <a:lnTo>
                    <a:pt x="1910431" y="369535"/>
                  </a:lnTo>
                  <a:lnTo>
                    <a:pt x="1847352" y="370610"/>
                  </a:lnTo>
                  <a:lnTo>
                    <a:pt x="175476" y="370610"/>
                  </a:lnTo>
                  <a:lnTo>
                    <a:pt x="112396" y="369535"/>
                  </a:lnTo>
                  <a:lnTo>
                    <a:pt x="72489" y="362010"/>
                  </a:lnTo>
                  <a:lnTo>
                    <a:pt x="33462" y="337147"/>
                  </a:lnTo>
                  <a:lnTo>
                    <a:pt x="8599" y="298120"/>
                  </a:lnTo>
                  <a:lnTo>
                    <a:pt x="1074" y="258213"/>
                  </a:lnTo>
                  <a:lnTo>
                    <a:pt x="0" y="195133"/>
                  </a:lnTo>
                  <a:lnTo>
                    <a:pt x="0" y="175476"/>
                  </a:lnTo>
                  <a:lnTo>
                    <a:pt x="1074" y="112396"/>
                  </a:lnTo>
                  <a:lnTo>
                    <a:pt x="8599" y="72489"/>
                  </a:lnTo>
                  <a:lnTo>
                    <a:pt x="33462" y="33462"/>
                  </a:lnTo>
                  <a:lnTo>
                    <a:pt x="72489" y="8599"/>
                  </a:lnTo>
                  <a:lnTo>
                    <a:pt x="112396" y="1074"/>
                  </a:lnTo>
                  <a:lnTo>
                    <a:pt x="175476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888961" y="2703647"/>
              <a:ext cx="2959735" cy="160655"/>
            </a:xfrm>
            <a:custGeom>
              <a:avLst/>
              <a:gdLst/>
              <a:ahLst/>
              <a:cxnLst/>
              <a:rect l="l" t="t" r="r" b="b"/>
              <a:pathLst>
                <a:path w="2959734" h="160655">
                  <a:moveTo>
                    <a:pt x="2959430" y="0"/>
                  </a:moveTo>
                  <a:lnTo>
                    <a:pt x="10455" y="159684"/>
                  </a:lnTo>
                  <a:lnTo>
                    <a:pt x="0" y="160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799042" y="2813144"/>
              <a:ext cx="103505" cy="100965"/>
            </a:xfrm>
            <a:custGeom>
              <a:avLst/>
              <a:gdLst/>
              <a:ahLst/>
              <a:cxnLst/>
              <a:rect l="l" t="t" r="r" b="b"/>
              <a:pathLst>
                <a:path w="103504" h="100964">
                  <a:moveTo>
                    <a:pt x="97655" y="0"/>
                  </a:moveTo>
                  <a:lnTo>
                    <a:pt x="0" y="55621"/>
                  </a:lnTo>
                  <a:lnTo>
                    <a:pt x="103091" y="100373"/>
                  </a:lnTo>
                  <a:lnTo>
                    <a:pt x="97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428405" y="4069917"/>
              <a:ext cx="7184390" cy="3603625"/>
            </a:xfrm>
            <a:custGeom>
              <a:avLst/>
              <a:gdLst/>
              <a:ahLst/>
              <a:cxnLst/>
              <a:rect l="l" t="t" r="r" b="b"/>
              <a:pathLst>
                <a:path w="7184390" h="3603625">
                  <a:moveTo>
                    <a:pt x="188535" y="0"/>
                  </a:moveTo>
                  <a:lnTo>
                    <a:pt x="6995836" y="0"/>
                  </a:lnTo>
                  <a:lnTo>
                    <a:pt x="7033354" y="144"/>
                  </a:lnTo>
                  <a:lnTo>
                    <a:pt x="7087642" y="3897"/>
                  </a:lnTo>
                  <a:lnTo>
                    <a:pt x="7129039" y="20377"/>
                  </a:lnTo>
                  <a:lnTo>
                    <a:pt x="7163994" y="55332"/>
                  </a:lnTo>
                  <a:lnTo>
                    <a:pt x="7180474" y="96729"/>
                  </a:lnTo>
                  <a:lnTo>
                    <a:pt x="7184227" y="151018"/>
                  </a:lnTo>
                  <a:lnTo>
                    <a:pt x="7184371" y="188535"/>
                  </a:lnTo>
                  <a:lnTo>
                    <a:pt x="7184371" y="3415067"/>
                  </a:lnTo>
                  <a:lnTo>
                    <a:pt x="7183217" y="3482841"/>
                  </a:lnTo>
                  <a:lnTo>
                    <a:pt x="7175133" y="3525718"/>
                  </a:lnTo>
                  <a:lnTo>
                    <a:pt x="7148419" y="3567650"/>
                  </a:lnTo>
                  <a:lnTo>
                    <a:pt x="7106487" y="3594363"/>
                  </a:lnTo>
                  <a:lnTo>
                    <a:pt x="7063610" y="3602448"/>
                  </a:lnTo>
                  <a:lnTo>
                    <a:pt x="6995836" y="3603603"/>
                  </a:lnTo>
                  <a:lnTo>
                    <a:pt x="188535" y="3603603"/>
                  </a:lnTo>
                  <a:lnTo>
                    <a:pt x="120761" y="3602448"/>
                  </a:lnTo>
                  <a:lnTo>
                    <a:pt x="77884" y="3594363"/>
                  </a:lnTo>
                  <a:lnTo>
                    <a:pt x="35952" y="3567650"/>
                  </a:lnTo>
                  <a:lnTo>
                    <a:pt x="9239" y="3525718"/>
                  </a:lnTo>
                  <a:lnTo>
                    <a:pt x="1154" y="3482841"/>
                  </a:lnTo>
                  <a:lnTo>
                    <a:pt x="0" y="3415067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637940" y="8731431"/>
              <a:ext cx="622935" cy="133985"/>
            </a:xfrm>
            <a:custGeom>
              <a:avLst/>
              <a:gdLst/>
              <a:ahLst/>
              <a:cxnLst/>
              <a:rect l="l" t="t" r="r" b="b"/>
              <a:pathLst>
                <a:path w="622934" h="133984">
                  <a:moveTo>
                    <a:pt x="622544" y="133977"/>
                  </a:moveTo>
                  <a:lnTo>
                    <a:pt x="10236" y="2203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49909" y="8684497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108844" y="0"/>
                  </a:moveTo>
                  <a:lnTo>
                    <a:pt x="0" y="27986"/>
                  </a:lnTo>
                  <a:lnTo>
                    <a:pt x="87693" y="98270"/>
                  </a:lnTo>
                  <a:lnTo>
                    <a:pt x="108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55485" y="8309228"/>
              <a:ext cx="8628380" cy="682625"/>
            </a:xfrm>
            <a:custGeom>
              <a:avLst/>
              <a:gdLst/>
              <a:ahLst/>
              <a:cxnLst/>
              <a:rect l="l" t="t" r="r" b="b"/>
              <a:pathLst>
                <a:path w="8628380" h="682625">
                  <a:moveTo>
                    <a:pt x="188535" y="0"/>
                  </a:moveTo>
                  <a:lnTo>
                    <a:pt x="8439258" y="0"/>
                  </a:lnTo>
                  <a:lnTo>
                    <a:pt x="8476776" y="144"/>
                  </a:lnTo>
                  <a:lnTo>
                    <a:pt x="8531064" y="3897"/>
                  </a:lnTo>
                  <a:lnTo>
                    <a:pt x="8572461" y="20377"/>
                  </a:lnTo>
                  <a:lnTo>
                    <a:pt x="8607416" y="55332"/>
                  </a:lnTo>
                  <a:lnTo>
                    <a:pt x="8623896" y="96729"/>
                  </a:lnTo>
                  <a:lnTo>
                    <a:pt x="8627649" y="151018"/>
                  </a:lnTo>
                  <a:lnTo>
                    <a:pt x="8627793" y="188535"/>
                  </a:lnTo>
                  <a:lnTo>
                    <a:pt x="8627793" y="493774"/>
                  </a:lnTo>
                  <a:lnTo>
                    <a:pt x="8626639" y="561548"/>
                  </a:lnTo>
                  <a:lnTo>
                    <a:pt x="8618555" y="604425"/>
                  </a:lnTo>
                  <a:lnTo>
                    <a:pt x="8591841" y="646357"/>
                  </a:lnTo>
                  <a:lnTo>
                    <a:pt x="8549909" y="673071"/>
                  </a:lnTo>
                  <a:lnTo>
                    <a:pt x="8507032" y="681155"/>
                  </a:lnTo>
                  <a:lnTo>
                    <a:pt x="8439258" y="682310"/>
                  </a:lnTo>
                  <a:lnTo>
                    <a:pt x="188535" y="682310"/>
                  </a:lnTo>
                  <a:lnTo>
                    <a:pt x="120761" y="681155"/>
                  </a:lnTo>
                  <a:lnTo>
                    <a:pt x="77884" y="673071"/>
                  </a:lnTo>
                  <a:lnTo>
                    <a:pt x="35952" y="646357"/>
                  </a:lnTo>
                  <a:lnTo>
                    <a:pt x="9239" y="604425"/>
                  </a:lnTo>
                  <a:lnTo>
                    <a:pt x="1154" y="561548"/>
                  </a:lnTo>
                  <a:lnTo>
                    <a:pt x="0" y="493774"/>
                  </a:lnTo>
                  <a:lnTo>
                    <a:pt x="0" y="188535"/>
                  </a:lnTo>
                  <a:lnTo>
                    <a:pt x="1154" y="120761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1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855040" y="4325899"/>
              <a:ext cx="1985645" cy="0"/>
            </a:xfrm>
            <a:custGeom>
              <a:avLst/>
              <a:gdLst/>
              <a:ahLst/>
              <a:cxnLst/>
              <a:rect l="l" t="t" r="r" b="b"/>
              <a:pathLst>
                <a:path w="1985645" h="0">
                  <a:moveTo>
                    <a:pt x="1985133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764988" y="427563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62670" y="6569740"/>
              <a:ext cx="3190240" cy="370840"/>
            </a:xfrm>
            <a:custGeom>
              <a:avLst/>
              <a:gdLst/>
              <a:ahLst/>
              <a:cxnLst/>
              <a:rect l="l" t="t" r="r" b="b"/>
              <a:pathLst>
                <a:path w="3190240" h="370840">
                  <a:moveTo>
                    <a:pt x="86660" y="0"/>
                  </a:moveTo>
                  <a:lnTo>
                    <a:pt x="3103515" y="0"/>
                  </a:lnTo>
                  <a:lnTo>
                    <a:pt x="3120760" y="66"/>
                  </a:lnTo>
                  <a:lnTo>
                    <a:pt x="3164742" y="9366"/>
                  </a:lnTo>
                  <a:lnTo>
                    <a:pt x="3188384" y="44461"/>
                  </a:lnTo>
                  <a:lnTo>
                    <a:pt x="3190176" y="86660"/>
                  </a:lnTo>
                  <a:lnTo>
                    <a:pt x="3190176" y="283949"/>
                  </a:lnTo>
                  <a:lnTo>
                    <a:pt x="3188384" y="326148"/>
                  </a:lnTo>
                  <a:lnTo>
                    <a:pt x="3164742" y="361243"/>
                  </a:lnTo>
                  <a:lnTo>
                    <a:pt x="3120760" y="370543"/>
                  </a:lnTo>
                  <a:lnTo>
                    <a:pt x="3103515" y="370610"/>
                  </a:lnTo>
                  <a:lnTo>
                    <a:pt x="86660" y="370610"/>
                  </a:lnTo>
                  <a:lnTo>
                    <a:pt x="44461" y="368818"/>
                  </a:lnTo>
                  <a:lnTo>
                    <a:pt x="9366" y="345176"/>
                  </a:lnTo>
                  <a:lnTo>
                    <a:pt x="66" y="301194"/>
                  </a:lnTo>
                  <a:lnTo>
                    <a:pt x="0" y="283949"/>
                  </a:lnTo>
                  <a:lnTo>
                    <a:pt x="0" y="86660"/>
                  </a:lnTo>
                  <a:lnTo>
                    <a:pt x="1791" y="44461"/>
                  </a:lnTo>
                  <a:lnTo>
                    <a:pt x="25433" y="9366"/>
                  </a:lnTo>
                  <a:lnTo>
                    <a:pt x="69415" y="66"/>
                  </a:lnTo>
                  <a:lnTo>
                    <a:pt x="8666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0930904" y="2112745"/>
            <a:ext cx="8758555" cy="705675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 marR="440690">
              <a:lnSpc>
                <a:spcPct val="100000"/>
              </a:lnSpc>
              <a:spcBef>
                <a:spcPts val="370"/>
              </a:spcBef>
            </a:pP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Subclass</a:t>
            </a:r>
            <a:r>
              <a:rPr dirty="0" sz="24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644E"/>
                </a:solidFill>
                <a:latin typeface="Andale Mono"/>
                <a:cs typeface="Andale Mono"/>
              </a:rPr>
              <a:t>nn.Module</a:t>
            </a:r>
            <a:endParaRPr sz="2450">
              <a:latin typeface="Andale Mono"/>
              <a:cs typeface="Andale Mono"/>
            </a:endParaRPr>
          </a:p>
          <a:p>
            <a:pPr algn="ctr" marR="440690">
              <a:lnSpc>
                <a:spcPct val="100000"/>
              </a:lnSpc>
              <a:spcBef>
                <a:spcPts val="275"/>
              </a:spcBef>
            </a:pP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(this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blocks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networks)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 algn="ctr" marL="929005" marR="247015">
              <a:lnSpc>
                <a:spcPct val="109400"/>
              </a:lnSpc>
              <a:spcBef>
                <a:spcPts val="2070"/>
              </a:spcBef>
            </a:pP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Initialise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61D836"/>
                </a:solidFill>
                <a:latin typeface="Arial"/>
                <a:cs typeface="Arial"/>
              </a:rPr>
              <a:t>model</a:t>
            </a:r>
            <a:r>
              <a:rPr dirty="0" sz="2450" spc="-145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61D836"/>
                </a:solidFill>
                <a:latin typeface="Arial"/>
                <a:cs typeface="Arial"/>
              </a:rPr>
              <a:t>parameters</a:t>
            </a:r>
            <a:r>
              <a:rPr dirty="0" sz="2450" spc="-145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Arial"/>
                <a:cs typeface="Arial"/>
              </a:rPr>
              <a:t>various </a:t>
            </a:r>
            <a:r>
              <a:rPr dirty="0" sz="2450" spc="140">
                <a:solidFill>
                  <a:srgbClr val="FFFFFF"/>
                </a:solidFill>
                <a:latin typeface="Arial"/>
                <a:cs typeface="Arial"/>
              </a:rPr>
              <a:t>computations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(these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diMerent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torch.nn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dirty="0" sz="2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parameters,</a:t>
            </a:r>
            <a:r>
              <a:rPr dirty="0" sz="2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hard-</a:t>
            </a:r>
            <a:r>
              <a:rPr dirty="0" sz="2450" spc="155">
                <a:solidFill>
                  <a:srgbClr val="FFFFFF"/>
                </a:solidFill>
                <a:latin typeface="Arial"/>
                <a:cs typeface="Arial"/>
              </a:rPr>
              <a:t>coded</a:t>
            </a:r>
            <a:r>
              <a:rPr dirty="0" sz="2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dirty="0" sz="2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functions)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Arial"/>
              <a:cs typeface="Arial"/>
            </a:endParaRPr>
          </a:p>
          <a:p>
            <a:pPr algn="ctr" marL="622935" marR="360680">
              <a:lnSpc>
                <a:spcPct val="109400"/>
              </a:lnSpc>
            </a:pPr>
            <a:r>
              <a:rPr dirty="0" sz="2450">
                <a:solidFill>
                  <a:srgbClr val="00A2FF"/>
                </a:solidFill>
                <a:latin typeface="Andale Mono"/>
                <a:cs typeface="Andale Mono"/>
              </a:rPr>
              <a:t>requires_grad=True</a:t>
            </a:r>
            <a:r>
              <a:rPr dirty="0" sz="2450" spc="-894">
                <a:solidFill>
                  <a:srgbClr val="00A2FF"/>
                </a:solidFill>
                <a:latin typeface="Andale Mono"/>
                <a:cs typeface="Andale Mono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5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gradients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speciLc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parameter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2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6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u="sng" sz="24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torch.autograd</a:t>
            </a:r>
            <a:r>
              <a:rPr dirty="0" sz="2450" spc="-9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descent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many 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torch.nn</a:t>
            </a:r>
            <a:r>
              <a:rPr dirty="0" sz="2450" spc="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modules,</a:t>
            </a:r>
            <a:r>
              <a:rPr dirty="0" sz="24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00A2FF"/>
                </a:solidFill>
                <a:latin typeface="Andale Mono"/>
                <a:cs typeface="Andale Mono"/>
              </a:rPr>
              <a:t>requires_grad=True</a:t>
            </a:r>
            <a:r>
              <a:rPr dirty="0" sz="2450" spc="-944">
                <a:solidFill>
                  <a:srgbClr val="00A2FF"/>
                </a:solidFill>
                <a:latin typeface="Andale Mono"/>
                <a:cs typeface="Andale Mono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24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default)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Arial"/>
              <a:cs typeface="Arial"/>
            </a:endParaRPr>
          </a:p>
          <a:p>
            <a:pPr algn="ctr" marL="254000">
              <a:lnSpc>
                <a:spcPct val="100000"/>
              </a:lnSpc>
            </a:pP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subclass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nn.Module</a:t>
            </a:r>
            <a:r>
              <a:rPr dirty="0" sz="2450" spc="-8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override</a:t>
            </a:r>
            <a:r>
              <a:rPr dirty="0" sz="24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AE232"/>
                </a:solidFill>
                <a:latin typeface="Andale Mono"/>
                <a:cs typeface="Andale Mono"/>
              </a:rPr>
              <a:t>forward()</a:t>
            </a:r>
            <a:endParaRPr sz="2450">
              <a:latin typeface="Andale Mono"/>
              <a:cs typeface="Andale Mono"/>
            </a:endParaRPr>
          </a:p>
          <a:p>
            <a:pPr algn="ctr" marL="254000">
              <a:lnSpc>
                <a:spcPct val="100000"/>
              </a:lnSpc>
              <a:spcBef>
                <a:spcPts val="275"/>
              </a:spcBef>
            </a:pP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(this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deLnes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0">
                <a:solidFill>
                  <a:srgbClr val="FFFFFF"/>
                </a:solidFill>
                <a:latin typeface="Arial"/>
                <a:cs typeface="Arial"/>
              </a:rPr>
              <a:t>forward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5">
                <a:solidFill>
                  <a:srgbClr val="FFFFFF"/>
                </a:solidFill>
                <a:latin typeface="Arial"/>
                <a:cs typeface="Arial"/>
              </a:rPr>
              <a:t>computation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model)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602155" y="6673073"/>
            <a:ext cx="4934585" cy="158750"/>
            <a:chOff x="6602155" y="6673073"/>
            <a:chExt cx="4934585" cy="158750"/>
          </a:xfrm>
        </p:grpSpPr>
        <p:sp>
          <p:nvSpPr>
            <p:cNvPr id="16" name="object 16" descr=""/>
            <p:cNvSpPr/>
            <p:nvPr/>
          </p:nvSpPr>
          <p:spPr>
            <a:xfrm>
              <a:off x="6692188" y="6683544"/>
              <a:ext cx="4834255" cy="98425"/>
            </a:xfrm>
            <a:custGeom>
              <a:avLst/>
              <a:gdLst/>
              <a:ahLst/>
              <a:cxnLst/>
              <a:rect l="l" t="t" r="r" b="b"/>
              <a:pathLst>
                <a:path w="4834255" h="98425">
                  <a:moveTo>
                    <a:pt x="4834067" y="0"/>
                  </a:moveTo>
                  <a:lnTo>
                    <a:pt x="10468" y="97681"/>
                  </a:lnTo>
                  <a:lnTo>
                    <a:pt x="0" y="9789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602155" y="6730976"/>
              <a:ext cx="101600" cy="100965"/>
            </a:xfrm>
            <a:custGeom>
              <a:avLst/>
              <a:gdLst/>
              <a:ahLst/>
              <a:cxnLst/>
              <a:rect l="l" t="t" r="r" b="b"/>
              <a:pathLst>
                <a:path w="101600" h="100965">
                  <a:moveTo>
                    <a:pt x="99482" y="0"/>
                  </a:moveTo>
                  <a:lnTo>
                    <a:pt x="0" y="52285"/>
                  </a:lnTo>
                  <a:lnTo>
                    <a:pt x="101517" y="100499"/>
                  </a:lnTo>
                  <a:lnTo>
                    <a:pt x="99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430" y="463188"/>
            <a:ext cx="16764000" cy="9074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750" spc="85"/>
              <a:t>P</a:t>
            </a:r>
            <a:r>
              <a:rPr dirty="0" sz="5750" spc="15"/>
              <a:t>y</a:t>
            </a:r>
            <a:r>
              <a:rPr dirty="0" sz="5750" spc="-500"/>
              <a:t>T</a:t>
            </a:r>
            <a:r>
              <a:rPr dirty="0" sz="5750" spc="30"/>
              <a:t>o</a:t>
            </a:r>
            <a:r>
              <a:rPr dirty="0" sz="5750" spc="-40"/>
              <a:t>r</a:t>
            </a:r>
            <a:r>
              <a:rPr dirty="0" sz="5750" spc="30"/>
              <a:t>c</a:t>
            </a:r>
            <a:r>
              <a:rPr dirty="0" sz="5750" spc="140"/>
              <a:t>h</a:t>
            </a:r>
            <a:r>
              <a:rPr dirty="0" sz="5750" spc="-465"/>
              <a:t> </a:t>
            </a:r>
            <a:r>
              <a:rPr dirty="0" sz="5750"/>
              <a:t>essential</a:t>
            </a:r>
            <a:r>
              <a:rPr dirty="0" sz="5750" spc="-465"/>
              <a:t> </a:t>
            </a:r>
            <a:r>
              <a:rPr dirty="0" sz="5750"/>
              <a:t>neural</a:t>
            </a:r>
            <a:r>
              <a:rPr dirty="0" sz="5750" spc="-459"/>
              <a:t> </a:t>
            </a:r>
            <a:r>
              <a:rPr dirty="0" sz="5750" spc="280"/>
              <a:t>network</a:t>
            </a:r>
            <a:r>
              <a:rPr dirty="0" sz="5750" spc="-465"/>
              <a:t> </a:t>
            </a:r>
            <a:r>
              <a:rPr dirty="0" sz="5750" spc="140"/>
              <a:t>building</a:t>
            </a:r>
            <a:r>
              <a:rPr dirty="0" sz="5750" spc="-465"/>
              <a:t> </a:t>
            </a:r>
            <a:r>
              <a:rPr dirty="0" sz="5750" spc="120"/>
              <a:t>modules</a:t>
            </a:r>
            <a:endParaRPr sz="5750"/>
          </a:p>
        </p:txBody>
      </p:sp>
      <p:grpSp>
        <p:nvGrpSpPr>
          <p:cNvPr id="3" name="object 3" descr=""/>
          <p:cNvGrpSpPr/>
          <p:nvPr/>
        </p:nvGrpSpPr>
        <p:grpSpPr>
          <a:xfrm>
            <a:off x="848141" y="1832405"/>
            <a:ext cx="18407380" cy="8803640"/>
            <a:chOff x="848141" y="1832405"/>
            <a:chExt cx="18407380" cy="8803640"/>
          </a:xfrm>
        </p:grpSpPr>
        <p:sp>
          <p:nvSpPr>
            <p:cNvPr id="4" name="object 4" descr=""/>
            <p:cNvSpPr/>
            <p:nvPr/>
          </p:nvSpPr>
          <p:spPr>
            <a:xfrm>
              <a:off x="848131" y="1832412"/>
              <a:ext cx="18407380" cy="684530"/>
            </a:xfrm>
            <a:custGeom>
              <a:avLst/>
              <a:gdLst/>
              <a:ahLst/>
              <a:cxnLst/>
              <a:rect l="l" t="t" r="r" b="b"/>
              <a:pathLst>
                <a:path w="18407380" h="684530">
                  <a:moveTo>
                    <a:pt x="18407368" y="0"/>
                  </a:moveTo>
                  <a:lnTo>
                    <a:pt x="6385230" y="0"/>
                  </a:lnTo>
                  <a:lnTo>
                    <a:pt x="0" y="0"/>
                  </a:lnTo>
                  <a:lnTo>
                    <a:pt x="0" y="684530"/>
                  </a:lnTo>
                  <a:lnTo>
                    <a:pt x="6385230" y="684530"/>
                  </a:lnTo>
                  <a:lnTo>
                    <a:pt x="18407368" y="684530"/>
                  </a:lnTo>
                  <a:lnTo>
                    <a:pt x="1840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48131" y="2516942"/>
              <a:ext cx="18407380" cy="1774189"/>
            </a:xfrm>
            <a:custGeom>
              <a:avLst/>
              <a:gdLst/>
              <a:ahLst/>
              <a:cxnLst/>
              <a:rect l="l" t="t" r="r" b="b"/>
              <a:pathLst>
                <a:path w="18407380" h="1774189">
                  <a:moveTo>
                    <a:pt x="18407368" y="0"/>
                  </a:moveTo>
                  <a:lnTo>
                    <a:pt x="6385230" y="0"/>
                  </a:lnTo>
                  <a:lnTo>
                    <a:pt x="0" y="0"/>
                  </a:lnTo>
                  <a:lnTo>
                    <a:pt x="0" y="1774126"/>
                  </a:lnTo>
                  <a:lnTo>
                    <a:pt x="6385230" y="1774126"/>
                  </a:lnTo>
                  <a:lnTo>
                    <a:pt x="18407368" y="1774126"/>
                  </a:lnTo>
                  <a:lnTo>
                    <a:pt x="18407368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48131" y="4291069"/>
              <a:ext cx="18407380" cy="2105660"/>
            </a:xfrm>
            <a:custGeom>
              <a:avLst/>
              <a:gdLst/>
              <a:ahLst/>
              <a:cxnLst/>
              <a:rect l="l" t="t" r="r" b="b"/>
              <a:pathLst>
                <a:path w="18407380" h="2105660">
                  <a:moveTo>
                    <a:pt x="18407368" y="0"/>
                  </a:moveTo>
                  <a:lnTo>
                    <a:pt x="6385230" y="0"/>
                  </a:lnTo>
                  <a:lnTo>
                    <a:pt x="0" y="0"/>
                  </a:lnTo>
                  <a:lnTo>
                    <a:pt x="0" y="2105469"/>
                  </a:lnTo>
                  <a:lnTo>
                    <a:pt x="6385230" y="2105469"/>
                  </a:lnTo>
                  <a:lnTo>
                    <a:pt x="18407368" y="2105469"/>
                  </a:lnTo>
                  <a:lnTo>
                    <a:pt x="1840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48131" y="6396538"/>
              <a:ext cx="18407380" cy="1701164"/>
            </a:xfrm>
            <a:custGeom>
              <a:avLst/>
              <a:gdLst/>
              <a:ahLst/>
              <a:cxnLst/>
              <a:rect l="l" t="t" r="r" b="b"/>
              <a:pathLst>
                <a:path w="18407380" h="1701165">
                  <a:moveTo>
                    <a:pt x="18407368" y="0"/>
                  </a:moveTo>
                  <a:lnTo>
                    <a:pt x="6385230" y="0"/>
                  </a:lnTo>
                  <a:lnTo>
                    <a:pt x="0" y="0"/>
                  </a:lnTo>
                  <a:lnTo>
                    <a:pt x="0" y="1700949"/>
                  </a:lnTo>
                  <a:lnTo>
                    <a:pt x="6385230" y="1700949"/>
                  </a:lnTo>
                  <a:lnTo>
                    <a:pt x="18407368" y="1700949"/>
                  </a:lnTo>
                  <a:lnTo>
                    <a:pt x="18407368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48131" y="8097488"/>
              <a:ext cx="18407380" cy="1269365"/>
            </a:xfrm>
            <a:custGeom>
              <a:avLst/>
              <a:gdLst/>
              <a:ahLst/>
              <a:cxnLst/>
              <a:rect l="l" t="t" r="r" b="b"/>
              <a:pathLst>
                <a:path w="18407380" h="1269365">
                  <a:moveTo>
                    <a:pt x="18407368" y="0"/>
                  </a:moveTo>
                  <a:lnTo>
                    <a:pt x="6385230" y="0"/>
                  </a:lnTo>
                  <a:lnTo>
                    <a:pt x="0" y="0"/>
                  </a:lnTo>
                  <a:lnTo>
                    <a:pt x="0" y="1269022"/>
                  </a:lnTo>
                  <a:lnTo>
                    <a:pt x="6385230" y="1269022"/>
                  </a:lnTo>
                  <a:lnTo>
                    <a:pt x="18407368" y="1269022"/>
                  </a:lnTo>
                  <a:lnTo>
                    <a:pt x="1840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48131" y="9366510"/>
              <a:ext cx="18407380" cy="1269365"/>
            </a:xfrm>
            <a:custGeom>
              <a:avLst/>
              <a:gdLst/>
              <a:ahLst/>
              <a:cxnLst/>
              <a:rect l="l" t="t" r="r" b="b"/>
              <a:pathLst>
                <a:path w="18407380" h="1269365">
                  <a:moveTo>
                    <a:pt x="18407368" y="0"/>
                  </a:moveTo>
                  <a:lnTo>
                    <a:pt x="6385230" y="0"/>
                  </a:lnTo>
                  <a:lnTo>
                    <a:pt x="0" y="0"/>
                  </a:lnTo>
                  <a:lnTo>
                    <a:pt x="0" y="1269009"/>
                  </a:lnTo>
                  <a:lnTo>
                    <a:pt x="6385230" y="1269009"/>
                  </a:lnTo>
                  <a:lnTo>
                    <a:pt x="18407368" y="1269009"/>
                  </a:lnTo>
                  <a:lnTo>
                    <a:pt x="18407368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238711" y="1859651"/>
            <a:ext cx="1288796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136380" algn="l"/>
              </a:tabLst>
            </a:pPr>
            <a:r>
              <a:rPr dirty="0" sz="3700">
                <a:latin typeface="Arial"/>
                <a:cs typeface="Arial"/>
              </a:rPr>
              <a:t>PyTorch</a:t>
            </a:r>
            <a:r>
              <a:rPr dirty="0" sz="3700" spc="50">
                <a:latin typeface="Arial"/>
                <a:cs typeface="Arial"/>
              </a:rPr>
              <a:t> </a:t>
            </a:r>
            <a:r>
              <a:rPr dirty="0" sz="3700" spc="170">
                <a:latin typeface="Arial"/>
                <a:cs typeface="Arial"/>
              </a:rPr>
              <a:t>module</a:t>
            </a:r>
            <a:r>
              <a:rPr dirty="0" sz="3700">
                <a:latin typeface="Arial"/>
                <a:cs typeface="Arial"/>
              </a:rPr>
              <a:t>	</a:t>
            </a:r>
            <a:r>
              <a:rPr dirty="0" sz="3700" spc="215">
                <a:latin typeface="Arial"/>
                <a:cs typeface="Arial"/>
              </a:rPr>
              <a:t>What</a:t>
            </a:r>
            <a:r>
              <a:rPr dirty="0" sz="3700" spc="-240">
                <a:latin typeface="Arial"/>
                <a:cs typeface="Arial"/>
              </a:rPr>
              <a:t> </a:t>
            </a:r>
            <a:r>
              <a:rPr dirty="0" sz="3700" spc="130">
                <a:latin typeface="Arial"/>
                <a:cs typeface="Arial"/>
              </a:rPr>
              <a:t>does</a:t>
            </a:r>
            <a:r>
              <a:rPr dirty="0" sz="3700" spc="-235">
                <a:latin typeface="Arial"/>
                <a:cs typeface="Arial"/>
              </a:rPr>
              <a:t> </a:t>
            </a:r>
            <a:r>
              <a:rPr dirty="0" sz="3700" spc="305">
                <a:latin typeface="Arial"/>
                <a:cs typeface="Arial"/>
              </a:rPr>
              <a:t>it</a:t>
            </a:r>
            <a:r>
              <a:rPr dirty="0" sz="3700" spc="-240">
                <a:latin typeface="Arial"/>
                <a:cs typeface="Arial"/>
              </a:rPr>
              <a:t> </a:t>
            </a:r>
            <a:r>
              <a:rPr dirty="0" sz="3700" spc="45">
                <a:latin typeface="Arial"/>
                <a:cs typeface="Arial"/>
              </a:rPr>
              <a:t>do?</a:t>
            </a:r>
            <a:endParaRPr sz="3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74029" y="3189733"/>
            <a:ext cx="15335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uFill>
                  <a:solidFill>
                    <a:srgbClr val="000000"/>
                  </a:solidFill>
                </a:uFill>
                <a:latin typeface="Andale Mono"/>
                <a:cs typeface="Andale Mono"/>
              </a:rPr>
              <a:t>torch.nn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73277" y="2956684"/>
            <a:ext cx="1174242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29230" marR="5080" indent="-2717165">
              <a:lnSpc>
                <a:spcPct val="109400"/>
              </a:lnSpc>
              <a:spcBef>
                <a:spcPts val="95"/>
              </a:spcBef>
            </a:pPr>
            <a:r>
              <a:rPr dirty="0" sz="2450">
                <a:latin typeface="Arial"/>
                <a:cs typeface="Arial"/>
              </a:rPr>
              <a:t>Contains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all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 spc="165">
                <a:latin typeface="Arial"/>
                <a:cs typeface="Arial"/>
              </a:rPr>
              <a:t>of</a:t>
            </a:r>
            <a:r>
              <a:rPr dirty="0" sz="2450" spc="-90">
                <a:latin typeface="Arial"/>
                <a:cs typeface="Arial"/>
              </a:rPr>
              <a:t> </a:t>
            </a:r>
            <a:r>
              <a:rPr dirty="0" sz="2450" spc="135">
                <a:latin typeface="Arial"/>
                <a:cs typeface="Arial"/>
              </a:rPr>
              <a:t>the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building</a:t>
            </a:r>
            <a:r>
              <a:rPr dirty="0" sz="2450" spc="-9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blocks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 spc="140">
                <a:latin typeface="Arial"/>
                <a:cs typeface="Arial"/>
              </a:rPr>
              <a:t>for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 spc="100">
                <a:latin typeface="Arial"/>
                <a:cs typeface="Arial"/>
              </a:rPr>
              <a:t>computational</a:t>
            </a:r>
            <a:r>
              <a:rPr dirty="0" sz="2450" spc="-90">
                <a:latin typeface="Arial"/>
                <a:cs typeface="Arial"/>
              </a:rPr>
              <a:t> </a:t>
            </a:r>
            <a:r>
              <a:rPr dirty="0" sz="2450" spc="55">
                <a:latin typeface="Arial"/>
                <a:cs typeface="Arial"/>
              </a:rPr>
              <a:t>graphs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(essentially</a:t>
            </a:r>
            <a:r>
              <a:rPr dirty="0" sz="2450" spc="-9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9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series</a:t>
            </a:r>
            <a:r>
              <a:rPr dirty="0" sz="2450" spc="-90">
                <a:latin typeface="Arial"/>
                <a:cs typeface="Arial"/>
              </a:rPr>
              <a:t> </a:t>
            </a:r>
            <a:r>
              <a:rPr dirty="0" sz="2450" spc="140">
                <a:latin typeface="Arial"/>
                <a:cs typeface="Arial"/>
              </a:rPr>
              <a:t>of </a:t>
            </a:r>
            <a:r>
              <a:rPr dirty="0" sz="2450" spc="100">
                <a:latin typeface="Arial"/>
                <a:cs typeface="Arial"/>
              </a:rPr>
              <a:t>computations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90">
                <a:latin typeface="Arial"/>
                <a:cs typeface="Arial"/>
              </a:rPr>
              <a:t>executed</a:t>
            </a:r>
            <a:r>
              <a:rPr dirty="0" sz="2450" spc="-12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in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120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particular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way).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14255" y="5131398"/>
            <a:ext cx="28530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uFill>
                  <a:solidFill>
                    <a:srgbClr val="000000"/>
                  </a:solidFill>
                </a:uFill>
                <a:latin typeface="Andale Mono"/>
                <a:cs typeface="Andale Mono"/>
              </a:rPr>
              <a:t>torch.nn.Module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63961" y="4688933"/>
            <a:ext cx="11961495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450">
                <a:latin typeface="Arial"/>
                <a:cs typeface="Arial"/>
              </a:rPr>
              <a:t>The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base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-25">
                <a:latin typeface="Arial"/>
                <a:cs typeface="Arial"/>
              </a:rPr>
              <a:t>class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40">
                <a:latin typeface="Arial"/>
                <a:cs typeface="Arial"/>
              </a:rPr>
              <a:t>for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all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neural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20">
                <a:latin typeface="Arial"/>
                <a:cs typeface="Arial"/>
              </a:rPr>
              <a:t>network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modules,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all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35">
                <a:latin typeface="Arial"/>
                <a:cs typeface="Arial"/>
              </a:rPr>
              <a:t>the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building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blocks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40">
                <a:latin typeface="Arial"/>
                <a:cs typeface="Arial"/>
              </a:rPr>
              <a:t>for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neural </a:t>
            </a:r>
            <a:r>
              <a:rPr dirty="0" sz="2450" spc="95">
                <a:latin typeface="Arial"/>
                <a:cs typeface="Arial"/>
              </a:rPr>
              <a:t>networks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are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-20">
                <a:latin typeface="Arial"/>
                <a:cs typeface="Arial"/>
              </a:rPr>
              <a:t>subclasses.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If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you're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building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neural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120">
                <a:latin typeface="Arial"/>
                <a:cs typeface="Arial"/>
              </a:rPr>
              <a:t>network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in</a:t>
            </a:r>
            <a:r>
              <a:rPr dirty="0" sz="2450" spc="-75">
                <a:latin typeface="Arial"/>
                <a:cs typeface="Arial"/>
              </a:rPr>
              <a:t> </a:t>
            </a:r>
            <a:r>
              <a:rPr dirty="0" sz="2450" spc="-20">
                <a:latin typeface="Arial"/>
                <a:cs typeface="Arial"/>
              </a:rPr>
              <a:t>PyTorch,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your</a:t>
            </a:r>
            <a:r>
              <a:rPr dirty="0" sz="2450" spc="-8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models </a:t>
            </a:r>
            <a:r>
              <a:rPr dirty="0" sz="2450">
                <a:latin typeface="Arial"/>
                <a:cs typeface="Arial"/>
              </a:rPr>
              <a:t>should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subclass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004D7F"/>
                </a:solidFill>
                <a:latin typeface="Andale Mono"/>
                <a:cs typeface="Andale Mono"/>
              </a:rPr>
              <a:t>nn.Module</a:t>
            </a:r>
            <a:r>
              <a:rPr dirty="0" sz="2450" spc="-10">
                <a:latin typeface="Arial"/>
                <a:cs typeface="Arial"/>
              </a:rPr>
              <a:t>.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Requires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004D7F"/>
                </a:solidFill>
                <a:latin typeface="Andale Mono"/>
                <a:cs typeface="Andale Mono"/>
              </a:rPr>
              <a:t>forward()</a:t>
            </a:r>
            <a:r>
              <a:rPr dirty="0" sz="2450" spc="-894">
                <a:solidFill>
                  <a:srgbClr val="004D7F"/>
                </a:solidFill>
                <a:latin typeface="Andale Mono"/>
                <a:cs typeface="Andale Mono"/>
              </a:rPr>
              <a:t> </a:t>
            </a:r>
            <a:r>
              <a:rPr dirty="0" sz="2450" spc="145">
                <a:latin typeface="Arial"/>
                <a:cs typeface="Arial"/>
              </a:rPr>
              <a:t>method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105">
                <a:latin typeface="Arial"/>
                <a:cs typeface="Arial"/>
              </a:rPr>
              <a:t>be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implemented.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91269" y="7027438"/>
            <a:ext cx="20993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uFill>
                  <a:solidFill>
                    <a:srgbClr val="000000"/>
                  </a:solidFill>
                </a:uFill>
                <a:latin typeface="Andale Mono"/>
                <a:cs typeface="Andale Mono"/>
              </a:rPr>
              <a:t>torch.optim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95109" y="6595444"/>
            <a:ext cx="11699240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450">
                <a:latin typeface="Arial"/>
                <a:cs typeface="Arial"/>
              </a:rPr>
              <a:t>Contains</a:t>
            </a:r>
            <a:r>
              <a:rPr dirty="0" sz="2450" spc="-7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various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90">
                <a:latin typeface="Arial"/>
                <a:cs typeface="Arial"/>
              </a:rPr>
              <a:t>optimization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75">
                <a:latin typeface="Arial"/>
                <a:cs typeface="Arial"/>
              </a:rPr>
              <a:t>algorithms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(these</a:t>
            </a:r>
            <a:r>
              <a:rPr dirty="0" sz="2450" spc="-70">
                <a:latin typeface="Arial"/>
                <a:cs typeface="Arial"/>
              </a:rPr>
              <a:t> </a:t>
            </a:r>
            <a:r>
              <a:rPr dirty="0" sz="2450" spc="85">
                <a:latin typeface="Arial"/>
                <a:cs typeface="Arial"/>
              </a:rPr>
              <a:t>tell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135">
                <a:latin typeface="Arial"/>
                <a:cs typeface="Arial"/>
              </a:rPr>
              <a:t>the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100">
                <a:latin typeface="Arial"/>
                <a:cs typeface="Arial"/>
              </a:rPr>
              <a:t>model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75">
                <a:latin typeface="Arial"/>
                <a:cs typeface="Arial"/>
              </a:rPr>
              <a:t>parameters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85">
                <a:latin typeface="Arial"/>
                <a:cs typeface="Arial"/>
              </a:rPr>
              <a:t>stored </a:t>
            </a:r>
            <a:r>
              <a:rPr dirty="0" sz="2450">
                <a:latin typeface="Arial"/>
                <a:cs typeface="Arial"/>
              </a:rPr>
              <a:t>in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u="sng" sz="2450">
                <a:solidFill>
                  <a:srgbClr val="004D7F"/>
                </a:solidFill>
                <a:uFill>
                  <a:solidFill>
                    <a:srgbClr val="004D7F"/>
                  </a:solidFill>
                </a:uFill>
                <a:latin typeface="Andale Mono"/>
                <a:cs typeface="Andale Mono"/>
              </a:rPr>
              <a:t>nn.Parameter</a:t>
            </a:r>
            <a:r>
              <a:rPr dirty="0" sz="2450" spc="50">
                <a:solidFill>
                  <a:srgbClr val="004D7F"/>
                </a:solidFill>
                <a:latin typeface="Andale Mono"/>
                <a:cs typeface="Andale Mono"/>
              </a:rPr>
              <a:t> </a:t>
            </a:r>
            <a:r>
              <a:rPr dirty="0" sz="2450" spc="105">
                <a:latin typeface="Arial"/>
                <a:cs typeface="Arial"/>
              </a:rPr>
              <a:t>how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204">
                <a:latin typeface="Arial"/>
                <a:cs typeface="Arial"/>
              </a:rPr>
              <a:t>to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110">
                <a:latin typeface="Arial"/>
                <a:cs typeface="Arial"/>
              </a:rPr>
              <a:t>best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change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204">
                <a:latin typeface="Arial"/>
                <a:cs typeface="Arial"/>
              </a:rPr>
              <a:t>to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improve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90">
                <a:latin typeface="Arial"/>
                <a:cs typeface="Arial"/>
              </a:rPr>
              <a:t>gradient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85">
                <a:latin typeface="Arial"/>
                <a:cs typeface="Arial"/>
              </a:rPr>
              <a:t>descent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and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in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105">
                <a:latin typeface="Arial"/>
                <a:cs typeface="Arial"/>
              </a:rPr>
              <a:t>turn </a:t>
            </a:r>
            <a:r>
              <a:rPr dirty="0" sz="2450" spc="75">
                <a:latin typeface="Arial"/>
                <a:cs typeface="Arial"/>
              </a:rPr>
              <a:t>reduce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135">
                <a:latin typeface="Arial"/>
                <a:cs typeface="Arial"/>
              </a:rPr>
              <a:t>the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loss).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65975" y="8518981"/>
            <a:ext cx="45497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uFill>
                  <a:solidFill>
                    <a:srgbClr val="000000"/>
                  </a:solidFill>
                </a:uFill>
                <a:latin typeface="Andale Mono"/>
                <a:cs typeface="Andale Mono"/>
              </a:rPr>
              <a:t>torch.utils.data.Dataset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575103" y="8285932"/>
            <a:ext cx="11339195" cy="842644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450">
                <a:latin typeface="Arial"/>
                <a:cs typeface="Arial"/>
              </a:rPr>
              <a:t>Represents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110">
                <a:latin typeface="Arial"/>
                <a:cs typeface="Arial"/>
              </a:rPr>
              <a:t>map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114">
                <a:latin typeface="Arial"/>
                <a:cs typeface="Arial"/>
              </a:rPr>
              <a:t>between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key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(label)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and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sample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45">
                <a:latin typeface="Arial"/>
                <a:cs typeface="Arial"/>
              </a:rPr>
              <a:t>(features)</a:t>
            </a:r>
            <a:r>
              <a:rPr dirty="0" sz="2450" spc="-6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pairs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165">
                <a:latin typeface="Arial"/>
                <a:cs typeface="Arial"/>
              </a:rPr>
              <a:t>of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your</a:t>
            </a:r>
            <a:r>
              <a:rPr dirty="0" sz="2450" spc="-65">
                <a:latin typeface="Arial"/>
                <a:cs typeface="Arial"/>
              </a:rPr>
              <a:t> </a:t>
            </a:r>
            <a:r>
              <a:rPr dirty="0" sz="2450" spc="40">
                <a:latin typeface="Arial"/>
                <a:cs typeface="Arial"/>
              </a:rPr>
              <a:t>data.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2450" spc="-30">
                <a:latin typeface="Arial"/>
                <a:cs typeface="Arial"/>
              </a:rPr>
              <a:t>Such</a:t>
            </a:r>
            <a:r>
              <a:rPr dirty="0" sz="2450" spc="-85">
                <a:latin typeface="Arial"/>
                <a:cs typeface="Arial"/>
              </a:rPr>
              <a:t> </a:t>
            </a:r>
            <a:r>
              <a:rPr dirty="0" sz="2450" spc="-70">
                <a:latin typeface="Arial"/>
                <a:cs typeface="Arial"/>
              </a:rPr>
              <a:t>as</a:t>
            </a:r>
            <a:r>
              <a:rPr dirty="0" sz="2450" spc="-8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images</a:t>
            </a:r>
            <a:r>
              <a:rPr dirty="0" sz="2450" spc="-85">
                <a:latin typeface="Arial"/>
                <a:cs typeface="Arial"/>
              </a:rPr>
              <a:t> </a:t>
            </a:r>
            <a:r>
              <a:rPr dirty="0" sz="2450" spc="50">
                <a:latin typeface="Arial"/>
                <a:cs typeface="Arial"/>
              </a:rPr>
              <a:t>and</a:t>
            </a:r>
            <a:r>
              <a:rPr dirty="0" sz="2450" spc="-85">
                <a:latin typeface="Arial"/>
                <a:cs typeface="Arial"/>
              </a:rPr>
              <a:t> </a:t>
            </a:r>
            <a:r>
              <a:rPr dirty="0" sz="2450" spc="100">
                <a:latin typeface="Arial"/>
                <a:cs typeface="Arial"/>
              </a:rPr>
              <a:t>their</a:t>
            </a:r>
            <a:r>
              <a:rPr dirty="0" sz="2450" spc="-85">
                <a:latin typeface="Arial"/>
                <a:cs typeface="Arial"/>
              </a:rPr>
              <a:t> </a:t>
            </a:r>
            <a:r>
              <a:rPr dirty="0" sz="2450" spc="45">
                <a:latin typeface="Arial"/>
                <a:cs typeface="Arial"/>
              </a:rPr>
              <a:t>associated</a:t>
            </a:r>
            <a:r>
              <a:rPr dirty="0" sz="2450" spc="-85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labels.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83215" y="9787997"/>
            <a:ext cx="51155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uFill>
                  <a:solidFill>
                    <a:srgbClr val="000000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664001" y="9554948"/>
            <a:ext cx="11161395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65090" marR="5080" indent="-5153025">
              <a:lnSpc>
                <a:spcPct val="109400"/>
              </a:lnSpc>
              <a:spcBef>
                <a:spcPts val="95"/>
              </a:spcBef>
            </a:pPr>
            <a:r>
              <a:rPr dirty="0" sz="2450">
                <a:latin typeface="Arial"/>
                <a:cs typeface="Arial"/>
              </a:rPr>
              <a:t>Creates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Python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iterable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over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a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125">
                <a:latin typeface="Arial"/>
                <a:cs typeface="Arial"/>
              </a:rPr>
              <a:t>torch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75">
                <a:latin typeface="Arial"/>
                <a:cs typeface="Arial"/>
              </a:rPr>
              <a:t>Dataset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(allows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55">
                <a:latin typeface="Arial"/>
                <a:cs typeface="Arial"/>
              </a:rPr>
              <a:t>you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204">
                <a:latin typeface="Arial"/>
                <a:cs typeface="Arial"/>
              </a:rPr>
              <a:t>to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95">
                <a:latin typeface="Arial"/>
                <a:cs typeface="Arial"/>
              </a:rPr>
              <a:t>iterate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over</a:t>
            </a:r>
            <a:r>
              <a:rPr dirty="0" sz="2450" spc="-105">
                <a:latin typeface="Arial"/>
                <a:cs typeface="Arial"/>
              </a:rPr>
              <a:t> </a:t>
            </a:r>
            <a:r>
              <a:rPr dirty="0" sz="2450" spc="45">
                <a:latin typeface="Arial"/>
                <a:cs typeface="Arial"/>
              </a:rPr>
              <a:t>your </a:t>
            </a:r>
            <a:r>
              <a:rPr dirty="0" sz="2450" spc="-10">
                <a:latin typeface="Arial"/>
                <a:cs typeface="Arial"/>
              </a:rPr>
              <a:t>data).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https://pytorch.org/tutorials/beginner/ptcheat.html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01_pytorch_workflow</dc:title>
  <dcterms:created xsi:type="dcterms:W3CDTF">2023-01-27T05:53:01Z</dcterms:created>
  <dcterms:modified xsi:type="dcterms:W3CDTF">2023-01-27T05:53:01Z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2023-01-27T00:00:00Z</vt:filetime>
  </property>
  <property fmtid="{D5CDD505-2E9C-101B-9397-08002B2CF9AE}" pid="5" name="Producer">
    <vt:lpwstr>macOS Version 12.1 (Build 21C52) Quartz PDFContext</vt:lpwstr>
  </property>
</Properties>
</file>